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38"/>
  </p:notesMasterIdLst>
  <p:sldIdLst>
    <p:sldId id="257" r:id="rId2"/>
    <p:sldId id="256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21" r:id="rId26"/>
    <p:sldId id="32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289" r:id="rId36"/>
    <p:sldId id="26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00FF7-649E-4E03-BD2E-82A95D9F3CE8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93926-22FB-4C9E-A6DA-E89D3422E61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33100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681F3-F1C5-4083-BF0E-EC5E4DD7605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23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109FE554-D4B4-4C47-B72A-A7A0B89058F9}" type="slidenum">
              <a:rPr lang="ru-RU" altLang="ru-RU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</a:t>
            </a:fld>
            <a:endParaRPr lang="ru-RU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2540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36139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71776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66226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46897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45704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9566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3029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47726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6235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K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8839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042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26B5266-BBEB-4908-A7EC-ABB5AFAED1B9}" type="datetimeFigureOut">
              <a:rPr lang="ru-KZ" smtClean="0"/>
              <a:t>11/07/2025</a:t>
            </a:fld>
            <a:endParaRPr lang="ru-K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BC610151-5552-4754-A1E8-4F3F5BBD5364}" type="slidenum">
              <a:rPr lang="ru-KZ" smtClean="0"/>
              <a:t>‹#›</a:t>
            </a:fld>
            <a:endParaRPr lang="ru-KZ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623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09" y="166938"/>
            <a:ext cx="11617291" cy="167865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ҚАЗАҚСТАН РЕСПУБЛИКАСЫНЫҢ БІЛІМ ЖӘНЕ ҒЫЛЫМ </a:t>
            </a:r>
            <a:r>
              <a:rPr lang="kk-KZ" sz="1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МИНИСТРЛІГІ</a:t>
            </a:r>
            <a:endParaRPr lang="en-US" sz="1800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anose="030F0702030302020204" pitchFamily="66" charset="0"/>
              <a:ea typeface="+mj-ea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ӘЛ-ФАРАБИ </a:t>
            </a:r>
            <a:r>
              <a:rPr lang="kk-KZ" sz="18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АТЫНДАҒЫ ҚАЗАҚ ҰЛТТЫҚ </a:t>
            </a:r>
            <a:r>
              <a:rPr lang="kk-KZ" sz="1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УНИВЕРСИТЕТІ</a:t>
            </a:r>
            <a:endParaRPr lang="en-US" sz="1800" dirty="0" smtClean="0">
              <a:solidFill>
                <a:prstClr val="black">
                  <a:lumMod val="95000"/>
                  <a:lumOff val="5000"/>
                </a:prstClr>
              </a:solidFill>
              <a:latin typeface="Comic Sans MS" panose="030F0702030302020204" pitchFamily="66" charset="0"/>
              <a:ea typeface="+mj-ea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БИОЛОГИЯ </a:t>
            </a:r>
            <a:r>
              <a:rPr lang="kk-KZ" sz="18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ЖӘНЕ БИОТЕХНОЛОГИЯ ФАКУЛЬТЕТІ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  <a:ea typeface="+mj-ea"/>
                <a:cs typeface="Arial" panose="020B0604020202020204" pitchFamily="34" charset="0"/>
              </a:rPr>
              <a:t>БОТАНИКА ЖӘНЕ АГРОЭКОЛОГИЯ КАФЕДРАСЫ</a:t>
            </a:r>
          </a:p>
          <a:p>
            <a:pPr marL="0" indent="0" algn="ctr">
              <a:buNone/>
            </a:pP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80161" y="2736502"/>
            <a:ext cx="97591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kk-KZ" sz="2800" dirty="0" smtClean="0">
                <a:latin typeface="Comic Sans MS" panose="030F0702030302020204" pitchFamily="66" charset="0"/>
              </a:rPr>
              <a:t>Тақырыбы</a:t>
            </a:r>
            <a:r>
              <a:rPr lang="kk-KZ" sz="2800" dirty="0">
                <a:latin typeface="Comic Sans MS" panose="030F0702030302020204" pitchFamily="66" charset="0"/>
              </a:rPr>
              <a:t>: </a:t>
            </a:r>
            <a:r>
              <a:rPr lang="kk-KZ" sz="2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Қазақстан қорықтары мен ұлттық парктері.</a:t>
            </a:r>
            <a:endParaRPr lang="kk-KZ" sz="28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61" y="166939"/>
            <a:ext cx="1491530" cy="16618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CBA9E7-392A-A422-6E27-CCC2F09DD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672" y="156190"/>
            <a:ext cx="1689328" cy="16786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42053D-4F51-BAE2-102E-74AD13C8E3D4}"/>
              </a:ext>
            </a:extLst>
          </p:cNvPr>
          <p:cNvSpPr txBox="1"/>
          <p:nvPr/>
        </p:nvSpPr>
        <p:spPr>
          <a:xfrm>
            <a:off x="8457988" y="5617028"/>
            <a:ext cx="3344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Дәріскер: </a:t>
            </a:r>
            <a:r>
              <a:rPr lang="kk-KZ" dirty="0">
                <a:latin typeface="Comic Sans MS" panose="030F0702030302020204" pitchFamily="66" charset="0"/>
                <a:cs typeface="Times New Roman" panose="02020603050405020304" pitchFamily="18" charset="0"/>
              </a:rPr>
              <a:t>б.ғ.к., профессор </a:t>
            </a:r>
          </a:p>
          <a:p>
            <a:r>
              <a:rPr lang="kk-KZ" dirty="0">
                <a:latin typeface="Comic Sans MS" panose="030F0702030302020204" pitchFamily="66" charset="0"/>
                <a:cs typeface="Times New Roman" panose="02020603050405020304" pitchFamily="18" charset="0"/>
              </a:rPr>
              <a:t>Аметов Абибулла </a:t>
            </a:r>
            <a:endParaRPr lang="ru-KZ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0236F-ACAB-0665-DB82-5F1CB3C25745}"/>
              </a:ext>
            </a:extLst>
          </p:cNvPr>
          <p:cNvSpPr txBox="1"/>
          <p:nvPr/>
        </p:nvSpPr>
        <p:spPr>
          <a:xfrm>
            <a:off x="2581825" y="1845596"/>
            <a:ext cx="73543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kk-KZ" sz="2800" b="1" dirty="0">
                <a:latin typeface="Comic Sans MS" panose="030F0702030302020204" pitchFamily="66" charset="0"/>
                <a:cs typeface="Arial" panose="020B0604020202020204" pitchFamily="34" charset="0"/>
              </a:rPr>
              <a:t>9</a:t>
            </a:r>
            <a:r>
              <a:rPr lang="en-US" sz="28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kk-KZ" sz="28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Дәріс </a:t>
            </a:r>
            <a:endParaRPr lang="kk-KZ" sz="28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097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049" y="554728"/>
            <a:ext cx="8227583" cy="3919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Наурызым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қорығы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1915243" y="1149255"/>
          <a:ext cx="8426842" cy="4776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7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3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9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41163"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Атауы</a:t>
                      </a:r>
                      <a:r>
                        <a:rPr lang="ru-RU" sz="1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18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Құрылған</a:t>
                      </a:r>
                      <a:r>
                        <a:rPr lang="ru-RU" sz="1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жылы</a:t>
                      </a:r>
                      <a:endParaRPr lang="ru-RU" sz="1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Географическое</a:t>
                      </a:r>
                    </a:p>
                    <a:p>
                      <a:pPr algn="ctr"/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положение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Қорғалатын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объект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Ерекшеліктері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5201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1931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baseline="0" dirty="0" err="1">
                          <a:effectLst/>
                          <a:latin typeface="Comic Sans MS" panose="030F0702030302020204" pitchFamily="66" charset="0"/>
                        </a:rPr>
                        <a:t>Қостанай</a:t>
                      </a:r>
                      <a:r>
                        <a:rPr lang="ru-RU" sz="1600" b="0" baseline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baseline="0" dirty="0" err="1">
                          <a:effectLst/>
                          <a:latin typeface="Comic Sans MS" panose="030F0702030302020204" pitchFamily="66" charset="0"/>
                        </a:rPr>
                        <a:t>облысы</a:t>
                      </a:r>
                      <a:r>
                        <a:rPr lang="ru-RU" sz="1600" b="0" baseline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endParaRPr lang="ru-RU" sz="1600" b="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Қорықтың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селеу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даласы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көктерек-қайың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және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қарағай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ормандары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және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көптеген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тұзды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және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тұщы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көлдері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Қайыңның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әртүрлі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түрлері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жабайы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алма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ағашына</a:t>
                      </a:r>
                      <a:r>
                        <a:rPr lang="ru-RU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бай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ол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Қиыр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Шығыста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да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кездеседі.Тұяқтылар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қабандар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еліктер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Кеміргіштер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суырлар-байбақтар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қояндар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</a:t>
                      </a:r>
                      <a:endParaRPr lang="ru-RU" sz="1600" b="0" baseline="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218" name="Picture 2" descr="http://u.jimdo.com/www60/o/seadc63e4d1118f67/img/ic729d7887be85e95/1366727693/thumb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28" y="4057142"/>
            <a:ext cx="2090379" cy="1854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u.jimdo.com/www60/o/seadc63e4d1118f67/img/i9e1dbd2b77fc7061/1366727693/thumb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28" y="2383811"/>
            <a:ext cx="2090379" cy="1673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82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049" y="554728"/>
            <a:ext cx="8227583" cy="3919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29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66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Алматы </a:t>
            </a:r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қорығы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1784670" y="1149255"/>
          <a:ext cx="8740756" cy="5164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1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58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41988"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3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Атауы</a:t>
                      </a:r>
                      <a:r>
                        <a:rPr lang="ru-RU" sz="13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13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Құрылған</a:t>
                      </a:r>
                      <a:r>
                        <a:rPr lang="ru-RU" sz="13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3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жылы</a:t>
                      </a:r>
                      <a:endParaRPr lang="ru-RU" sz="1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Географиялық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орналасуы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Қорғалатын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объект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Ерекшеліктері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2381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>
                          <a:effectLst/>
                          <a:latin typeface="Comic Sans MS" panose="030F0702030302020204" pitchFamily="66" charset="0"/>
                        </a:rPr>
                        <a:t>1931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err="1" smtClean="0">
                          <a:effectLst/>
                          <a:latin typeface="Comic Sans MS" panose="030F0702030302020204" pitchFamily="66" charset="0"/>
                        </a:rPr>
                        <a:t>Биік</a:t>
                      </a:r>
                      <a:r>
                        <a:rPr lang="ru-RU" sz="1500" b="0" dirty="0" smtClean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500" b="0" dirty="0" err="1">
                          <a:effectLst/>
                          <a:latin typeface="Comic Sans MS" panose="030F0702030302020204" pitchFamily="66" charset="0"/>
                        </a:rPr>
                        <a:t>таулы</a:t>
                      </a:r>
                      <a:r>
                        <a:rPr lang="ru-RU" sz="15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500" b="0" dirty="0" err="1">
                          <a:effectLst/>
                          <a:latin typeface="Comic Sans MS" panose="030F0702030302020204" pitchFamily="66" charset="0"/>
                        </a:rPr>
                        <a:t>ландшафттары</a:t>
                      </a:r>
                      <a:r>
                        <a:rPr lang="ru-RU" sz="1500" b="0" dirty="0">
                          <a:effectLst/>
                          <a:latin typeface="Comic Sans MS" panose="030F0702030302020204" pitchFamily="66" charset="0"/>
                        </a:rPr>
                        <a:t> бар </a:t>
                      </a:r>
                      <a:r>
                        <a:rPr lang="ru-RU" sz="1500" b="0" dirty="0" err="1" smtClean="0">
                          <a:effectLst/>
                          <a:latin typeface="Comic Sans MS" panose="030F0702030302020204" pitchFamily="66" charset="0"/>
                        </a:rPr>
                        <a:t>Іле</a:t>
                      </a:r>
                      <a:r>
                        <a:rPr lang="ru-RU" sz="1500" b="0" dirty="0" smtClean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500" b="0" dirty="0" err="1" smtClean="0">
                          <a:effectLst/>
                          <a:latin typeface="Comic Sans MS" panose="030F0702030302020204" pitchFamily="66" charset="0"/>
                        </a:rPr>
                        <a:t>Алатауы</a:t>
                      </a:r>
                      <a:r>
                        <a:rPr lang="ru-RU" sz="1500" b="0" dirty="0" smtClean="0">
                          <a:effectLst/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1500" b="0" dirty="0" err="1">
                          <a:effectLst/>
                          <a:latin typeface="Comic Sans MS" panose="030F0702030302020204" pitchFamily="66" charset="0"/>
                        </a:rPr>
                        <a:t>Іле</a:t>
                      </a:r>
                      <a:r>
                        <a:rPr lang="ru-RU" sz="15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500" b="0" dirty="0" err="1">
                          <a:effectLst/>
                          <a:latin typeface="Comic Sans MS" panose="030F0702030302020204" pitchFamily="66" charset="0"/>
                        </a:rPr>
                        <a:t>жағалауындағы</a:t>
                      </a:r>
                      <a:r>
                        <a:rPr lang="ru-RU" sz="15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500" b="0" dirty="0" err="1">
                          <a:effectLst/>
                          <a:latin typeface="Comic Sans MS" panose="030F0702030302020204" pitchFamily="66" charset="0"/>
                        </a:rPr>
                        <a:t>құмды</a:t>
                      </a:r>
                      <a:r>
                        <a:rPr lang="ru-RU" sz="15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500" b="0" dirty="0" err="1">
                          <a:effectLst/>
                          <a:latin typeface="Comic Sans MS" panose="030F0702030302020204" pitchFamily="66" charset="0"/>
                        </a:rPr>
                        <a:t>шөл</a:t>
                      </a:r>
                      <a:r>
                        <a:rPr lang="ru-RU" sz="1500" b="0" dirty="0">
                          <a:effectLst/>
                          <a:latin typeface="Comic Sans MS" panose="030F0702030302020204" pitchFamily="66" charset="0"/>
                        </a:rPr>
                        <a:t>, "</a:t>
                      </a:r>
                      <a:r>
                        <a:rPr lang="ru-RU" sz="1500" b="0" dirty="0" err="1" smtClean="0">
                          <a:effectLst/>
                          <a:latin typeface="Comic Sans MS" panose="030F0702030302020204" pitchFamily="66" charset="0"/>
                        </a:rPr>
                        <a:t>бархандар</a:t>
                      </a:r>
                      <a:r>
                        <a:rPr lang="ru-RU" sz="1500" b="0" dirty="0" smtClean="0">
                          <a:effectLst/>
                          <a:latin typeface="Comic Sans MS" panose="030F0702030302020204" pitchFamily="66" charset="0"/>
                        </a:rPr>
                        <a:t>«, </a:t>
                      </a:r>
                      <a:r>
                        <a:rPr lang="ru-RU" sz="1500" b="0" dirty="0" err="1" smtClean="0">
                          <a:effectLst/>
                          <a:latin typeface="Comic Sans MS" panose="030F0702030302020204" pitchFamily="66" charset="0"/>
                        </a:rPr>
                        <a:t>Аққұм</a:t>
                      </a:r>
                      <a:r>
                        <a:rPr lang="ru-RU" sz="1500" b="0" dirty="0" smtClean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500" b="0" dirty="0" err="1" smtClean="0">
                          <a:effectLst/>
                          <a:latin typeface="Comic Sans MS" panose="030F0702030302020204" pitchFamily="66" charset="0"/>
                        </a:rPr>
                        <a:t>АяқҚалқан</a:t>
                      </a:r>
                      <a:endParaRPr lang="ru-RU" sz="1500" b="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Жапырақты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ормандар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Көктерек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долана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жабайы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алма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ағашы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және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өрік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Шырша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ормандарында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маралдар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еліктер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Т</a:t>
                      </a:r>
                      <a:r>
                        <a:rPr lang="ru-RU" sz="15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янь-Шань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аюлары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сілеусіндер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Барыстар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борсықтар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түлкілер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қасқырлар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мекендейді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Арқарлар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мен тау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ешкілері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көп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Өзеннің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тоғайларында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көптеген</a:t>
                      </a:r>
                      <a:r>
                        <a:rPr lang="ru-RU" sz="15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қырғауылдар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бар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Қорғау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объектілері</a:t>
                      </a:r>
                      <a:r>
                        <a:rPr lang="ru-RU" sz="15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-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сүтқоректілердің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39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құстардың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200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балықтардың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3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өсімдіктердің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965 </a:t>
                      </a:r>
                      <a:r>
                        <a:rPr lang="ru-RU" sz="15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5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 descr="http://upload.wikimedia.org/wikipedia/commons/d/d4/Piktalgar.jpg?uselang=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667" y="2347829"/>
            <a:ext cx="1888578" cy="1799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u.jimdo.com/www60/o/seadc63e4d1118f67/img/i3a6790175bc7a381/1366724553/thumb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667" y="4147568"/>
            <a:ext cx="1888578" cy="1829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66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049" y="554728"/>
            <a:ext cx="8227583" cy="3919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29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66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Барсакелмес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қорығ</a:t>
            </a:r>
            <a:r>
              <a:rPr lang="ru-RU" sz="3266" b="1" dirty="0" err="1">
                <a:solidFill>
                  <a:schemeClr val="tx1"/>
                </a:solidFill>
              </a:rPr>
              <a:t>ы</a:t>
            </a:r>
            <a:r>
              <a:rPr lang="ru-RU" sz="3266" b="1" dirty="0">
                <a:solidFill>
                  <a:schemeClr val="tx1"/>
                </a:solidFill>
              </a:rPr>
              <a:t> </a:t>
            </a:r>
            <a:endParaRPr lang="ru-RU" sz="3629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1646413" y="1149254"/>
          <a:ext cx="8879011" cy="4887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5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97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9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06481">
                <a:tc>
                  <a:txBody>
                    <a:bodyPr/>
                    <a:lstStyle/>
                    <a:p>
                      <a:pPr algn="ctr"/>
                      <a:r>
                        <a:rPr lang="ru-RU" sz="15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Атауы</a:t>
                      </a:r>
                      <a:r>
                        <a:rPr lang="ru-RU" sz="15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15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Құрылған</a:t>
                      </a:r>
                      <a:r>
                        <a:rPr lang="ru-RU" sz="15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5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жылы</a:t>
                      </a:r>
                      <a:endParaRPr lang="ru-RU" sz="15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Географиялық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орналасуы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Қорғалатын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объект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Ерекшеліктері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1378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1939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Арал </a:t>
                      </a:r>
                      <a:r>
                        <a:rPr lang="ru-RU" sz="1600" b="0" dirty="0" err="1" smtClean="0">
                          <a:effectLst/>
                          <a:latin typeface="Comic Sans MS" panose="030F0702030302020204" pitchFamily="66" charset="0"/>
                        </a:rPr>
                        <a:t>теңізі</a:t>
                      </a:r>
                      <a:r>
                        <a:rPr lang="ru-RU" sz="1600" b="0" baseline="0" dirty="0" smtClean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baseline="0" dirty="0" err="1" smtClean="0">
                          <a:effectLst/>
                          <a:latin typeface="Comic Sans MS" panose="030F0702030302020204" pitchFamily="66" charset="0"/>
                        </a:rPr>
                        <a:t>т</a:t>
                      </a:r>
                      <a:r>
                        <a:rPr lang="ru-RU" sz="1600" b="0" dirty="0" err="1" smtClean="0">
                          <a:effectLst/>
                          <a:latin typeface="Comic Sans MS" panose="030F0702030302020204" pitchFamily="66" charset="0"/>
                        </a:rPr>
                        <a:t>үбегі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.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Қызылорда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облысы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.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Қорық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аумағына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шөл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өсімдіктері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тән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Қорық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аумағына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Түрікменстаннан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құландар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әкелінді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Қорғау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объектілері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-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сүтқоректілердің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11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құстардың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211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құстармен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бірге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өсімдіктердің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257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2" name="Picture 2" descr="Заповедники Казахста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704" y="2579784"/>
            <a:ext cx="2090379" cy="1567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u.jimdo.com/www60/o/seadc63e4d1118f67/img/i971dc2874bf5ab2f/1366724253/thumb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704" y="4149634"/>
            <a:ext cx="2090379" cy="1369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818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049" y="554728"/>
            <a:ext cx="8227583" cy="3919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29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29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Қорғалжын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қорығы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ru-RU" sz="3629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1723221" y="1149255"/>
          <a:ext cx="8663950" cy="5415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8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7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23762">
                <a:tc>
                  <a:txBody>
                    <a:bodyPr/>
                    <a:lstStyle/>
                    <a:p>
                      <a:pPr algn="ctr"/>
                      <a:r>
                        <a:rPr lang="ru-RU" sz="15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Атауы</a:t>
                      </a:r>
                      <a:r>
                        <a:rPr lang="ru-RU" sz="15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5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Құрылған</a:t>
                      </a:r>
                      <a:r>
                        <a:rPr lang="ru-RU" sz="15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жыл</a:t>
                      </a:r>
                      <a:r>
                        <a:rPr lang="ru-RU" sz="18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1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cs typeface="Times New Roman" panose="02020603050405020304" pitchFamily="18" charset="0"/>
                      </a:endParaRPr>
                    </a:p>
                  </a:txBody>
                  <a:tcPr marL="82953" marR="82953" marT="41476" marB="41476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Географиялық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орналасуы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Қорғалатын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обьект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  <a:cs typeface="Times New Roman" panose="02020603050405020304" pitchFamily="18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Ерекшеліктері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1551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1968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Республикадағы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ең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үлкені</a:t>
                      </a:r>
                      <a:r>
                        <a:rPr lang="ru-RU" sz="1600" b="0" dirty="0" smtClean="0">
                          <a:effectLst/>
                          <a:latin typeface="Comic Sans MS" panose="030F0702030302020204" pitchFamily="66" charset="0"/>
                        </a:rPr>
                        <a:t>. </a:t>
                      </a:r>
                      <a:r>
                        <a:rPr lang="ru-RU" sz="1600" b="0" dirty="0" err="1" smtClean="0">
                          <a:effectLst/>
                          <a:latin typeface="Comic Sans MS" panose="030F0702030302020204" pitchFamily="66" charset="0"/>
                        </a:rPr>
                        <a:t>Ақмола</a:t>
                      </a:r>
                      <a:r>
                        <a:rPr lang="ru-RU" sz="1600" b="0" dirty="0" smtClean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облысы</a:t>
                      </a:r>
                      <a:r>
                        <a:rPr lang="ru-RU" sz="1600" b="0" dirty="0" smtClean="0">
                          <a:effectLst/>
                          <a:latin typeface="Comic Sans MS" panose="030F0702030302020204" pitchFamily="66" charset="0"/>
                        </a:rPr>
                        <a:t>. </a:t>
                      </a:r>
                    </a:p>
                    <a:p>
                      <a:pPr algn="ctr"/>
                      <a:r>
                        <a:rPr lang="ru-RU" sz="1600" b="0" dirty="0" err="1" smtClean="0">
                          <a:effectLst/>
                          <a:latin typeface="Comic Sans MS" panose="030F0702030302020204" pitchFamily="66" charset="0"/>
                        </a:rPr>
                        <a:t>Құрамына</a:t>
                      </a:r>
                      <a:r>
                        <a:rPr lang="ru-RU" sz="1600" b="0" dirty="0" smtClean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тың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дала,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Қорғалжын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және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теңіз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көлдері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кіреді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.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Қорық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аумағы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5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биіктік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белдеуде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орналасқан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Қорғау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объектілері-құстардың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299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сүтқоректілердің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41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балықтардың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14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өсімдіктердің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343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Кеміргіштер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суырлар-байбақтар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гоферлер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қоңыздар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Қамыста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жабайы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қабандар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Көптеген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үйректер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қаздар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және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басқа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суда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жүзетін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құстар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өткір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чомги бар.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Теңіз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көлінде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Қызғылт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фламинго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ұялары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бар.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Олар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қорықтың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символы.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 descr="http://u.jimdo.com/www60/o/seadc63e4d1118f67/img/i7d4ff0190ded3656/1366805448/thumb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100" y="4539514"/>
            <a:ext cx="1957659" cy="2025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.jimdo.com/www60/o/seadc63e4d1118f67/img/i6b33192cb7dfbb0c/1366722822/thumb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100" y="2383810"/>
            <a:ext cx="1957659" cy="2155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06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2987" y="424080"/>
            <a:ext cx="8227583" cy="3919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Маркакөл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қорығы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1723221" y="946675"/>
          <a:ext cx="8756119" cy="562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4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7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95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52357"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Атауы</a:t>
                      </a:r>
                      <a:r>
                        <a:rPr lang="ru-RU" sz="1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18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Құрылған</a:t>
                      </a:r>
                      <a:r>
                        <a:rPr lang="ru-RU" sz="1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жылы</a:t>
                      </a:r>
                      <a:endParaRPr lang="ru-RU" sz="1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Географиялық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орналасуы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Қорғалатын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объект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Ерекшеліктері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5739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effectLst/>
                          <a:latin typeface="Comic Sans MS" panose="030F0702030302020204" pitchFamily="66" charset="0"/>
                        </a:rPr>
                        <a:t>1976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Шығыс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Қазақстан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облысы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Марқакөл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көлінің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шегінде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Алтайдың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қазақстандық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бөлігінде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солтүстігінде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құрым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жоталары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мен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оңтүстігінде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теңіз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деңгейінен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1447 м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биіктікте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орналасқан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</a:t>
                      </a:r>
                      <a:endParaRPr lang="ru-RU" sz="1600" b="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Өсімдіктердің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721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өседі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Әсіресе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бағалы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Қазақстанның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Қызыл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кітабына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енгізілген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маралтамыр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түбірі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мен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қызғылт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родиола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Қорықтың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жануарлар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дүниесі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бай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әрі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алуан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түрлі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сүтқоректілердің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58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аюлар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сілеусіндер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маралдар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арқарлар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қасқырлар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құстардың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260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қара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дегелектер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аққулар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Көлде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балықтың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5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бар: ленок (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ускуч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Сібір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сұрғылт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қарапайым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минор,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гуджон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чар.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Олардың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ішіндегі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ең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танымалы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ускуч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қорықтың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символы.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 descr="http://u.jimdo.com/www60/o/seadc63e4d1118f67/img/i55b104518311ba7c/1366722153/thumb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447" y="4203067"/>
            <a:ext cx="2155704" cy="2230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.jimdo.com/www60/o/seadc63e4d1118f67/img/iba89a8ffb95a7008/1366722153/thumb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17" y="2122513"/>
            <a:ext cx="2141234" cy="2080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39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4298" y="197534"/>
            <a:ext cx="8227583" cy="3919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66" b="1" dirty="0">
                <a:solidFill>
                  <a:schemeClr val="tx1"/>
                </a:solidFill>
              </a:rPr>
              <a:t>  </a:t>
            </a:r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Үстірт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қорығы</a:t>
            </a:r>
            <a:endParaRPr lang="ru-RU" sz="3266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1800030" y="881352"/>
          <a:ext cx="8756119" cy="5785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4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7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9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42101"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Атауы</a:t>
                      </a:r>
                      <a:r>
                        <a:rPr lang="ru-RU" sz="1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18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Құрылған</a:t>
                      </a:r>
                      <a:r>
                        <a:rPr lang="ru-RU" sz="1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жылы</a:t>
                      </a:r>
                      <a:endParaRPr lang="ru-RU" sz="1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Географиялық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орналасуы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Қорғалатын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объект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Ерекшеліктері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3489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effectLst/>
                          <a:latin typeface="Comic Sans MS" panose="030F0702030302020204" pitchFamily="66" charset="0"/>
                        </a:rPr>
                        <a:t>1984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Маңғыстау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облысы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Үстірт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үстірті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Қорықты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ұйымдастырудың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мақсаты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қоршаған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ортаны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қорғау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Жануарлардың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27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Қызыл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кітапқа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енгізілген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шөлді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аймақтағы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жануарлардың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12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Құстардың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111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өсімдіктердің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263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Көлемі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бойынша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2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орын</a:t>
                      </a:r>
                      <a:endParaRPr lang="ru-RU" sz="1600" b="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Үстірт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муфлоны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қарақұйрық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ұзын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инелі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кірпі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төрт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жолақты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жылан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Құстардан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қара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белді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рябок, </a:t>
                      </a:r>
                      <a:r>
                        <a:rPr lang="ru-RU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кеклік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сұңқар-ителгі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шөлді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кекілік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ұя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салады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Гепард пен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Құлан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популяциясын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қалпына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келтіреді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Ерекше</a:t>
                      </a: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қорғауды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қажет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ететін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жұмсақ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жапырақты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жеміс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тіссіз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катран,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Үстірт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астрагалы.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Шөлдердің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қатал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климаттық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жағдайларына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төтеп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бере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алатын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жануарлар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мен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өсімдіктерді</a:t>
                      </a:r>
                      <a:r>
                        <a:rPr lang="ru-RU" sz="1600" b="0" i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зерттеу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194" name="Picture 2" descr="http://u.jimdo.com/www60/o/seadc63e4d1118f67/img/id160aedc2f04b2fb/1366727024/thumb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28" y="2273519"/>
            <a:ext cx="1999979" cy="1939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u.jimdo.com/www60/o/seadc63e4d1118f67/img/i55bc75f9c309f58a/1366727024/thumb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28" y="4368884"/>
            <a:ext cx="1999979" cy="2130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1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1215" y="489405"/>
            <a:ext cx="8227583" cy="3919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66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Батыс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– Алтай </a:t>
            </a:r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қорығы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1523519" y="1011998"/>
          <a:ext cx="9144961" cy="5439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1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2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46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71658"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Атауы</a:t>
                      </a:r>
                      <a:r>
                        <a:rPr lang="ru-RU" sz="1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18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Құрылған</a:t>
                      </a:r>
                      <a:r>
                        <a:rPr lang="ru-RU" sz="1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жылы</a:t>
                      </a:r>
                      <a:endParaRPr lang="ru-RU" sz="1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Географиялық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орналасуы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Қорғалатын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объект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Ерекшеліктері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822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1992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Шығыс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Қазақстан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облысы</a:t>
                      </a:r>
                      <a:r>
                        <a:rPr lang="ru-RU" sz="1600" b="0" dirty="0" smtClean="0">
                          <a:effectLst/>
                          <a:latin typeface="Comic Sans MS" panose="030F0702030302020204" pitchFamily="66" charset="0"/>
                        </a:rPr>
                        <a:t>. Алтай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тауларының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қазақстандық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бөлігінің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солтүстік-батыс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аумағын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, Ивановский,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Холзун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және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Көксу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тау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жоталарын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қамтиды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.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Батыс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алтайдың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өсімдік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жамылғысы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сақталған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қылқан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жапырақты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тайга,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қарағайлы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ормандар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субальпілік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альпілік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шалғындар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Күзет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объектілері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Өсімдіктердің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564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құстардың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120-дан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астам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Жануарлардың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50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Балықтың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5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Қызғылт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родиола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женьшень,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маралтамыр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өседі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аю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бұлғын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Мартен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құстардан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бүркіт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балабан, тундра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кекіршігі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каперсилли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орман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күзені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мекендейді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170" name="Picture 2" descr="Западно-Алтайский Природный заповедник. Экология Казахст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145" y="2319991"/>
            <a:ext cx="2087333" cy="1827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u.jimdo.com/www60/o/seadc63e4d1118f67/img/i3a4e77b4645e91af/1366726292/thumb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145" y="4212891"/>
            <a:ext cx="2087335" cy="1947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13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1215" y="489405"/>
            <a:ext cx="8227583" cy="3919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66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Алакөл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қорығы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1707861" y="1142647"/>
          <a:ext cx="8832926" cy="5386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9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5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83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09254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err="1">
                          <a:effectLst/>
                          <a:latin typeface="Comic Sans MS" panose="030F0702030302020204" pitchFamily="66" charset="0"/>
                        </a:rPr>
                        <a:t>Атауы</a:t>
                      </a:r>
                      <a:r>
                        <a:rPr lang="ru-RU" sz="1800" b="0" baseline="0" dirty="0">
                          <a:effectLst/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1800" b="0" baseline="0" dirty="0" err="1">
                          <a:effectLst/>
                          <a:latin typeface="Comic Sans MS" panose="030F0702030302020204" pitchFamily="66" charset="0"/>
                        </a:rPr>
                        <a:t>Құрылған</a:t>
                      </a:r>
                      <a:r>
                        <a:rPr lang="ru-RU" sz="1800" b="0" baseline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b="0" baseline="0" dirty="0" err="1">
                          <a:effectLst/>
                          <a:latin typeface="Comic Sans MS" panose="030F0702030302020204" pitchFamily="66" charset="0"/>
                        </a:rPr>
                        <a:t>жылы</a:t>
                      </a:r>
                      <a:endParaRPr lang="ru-RU" sz="1300" b="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err="1">
                          <a:effectLst/>
                          <a:latin typeface="Comic Sans MS" panose="030F0702030302020204" pitchFamily="66" charset="0"/>
                        </a:rPr>
                        <a:t>Географиялық</a:t>
                      </a:r>
                      <a:r>
                        <a:rPr lang="ru-RU" sz="18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b="0" dirty="0" err="1">
                          <a:effectLst/>
                          <a:latin typeface="Comic Sans MS" panose="030F0702030302020204" pitchFamily="66" charset="0"/>
                        </a:rPr>
                        <a:t>орналасуы</a:t>
                      </a:r>
                      <a:r>
                        <a:rPr lang="ru-RU" sz="18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err="1">
                          <a:effectLst/>
                          <a:latin typeface="Comic Sans MS" panose="030F0702030302020204" pitchFamily="66" charset="0"/>
                        </a:rPr>
                        <a:t>Қорғалатын</a:t>
                      </a:r>
                      <a:r>
                        <a:rPr lang="ru-RU" sz="18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b="0" dirty="0" err="1">
                          <a:effectLst/>
                          <a:latin typeface="Comic Sans MS" panose="030F0702030302020204" pitchFamily="66" charset="0"/>
                        </a:rPr>
                        <a:t>объекттер</a:t>
                      </a:r>
                      <a:endParaRPr lang="ru-RU" sz="1800" b="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err="1">
                          <a:effectLst/>
                          <a:latin typeface="Comic Sans MS" panose="030F0702030302020204" pitchFamily="66" charset="0"/>
                        </a:rPr>
                        <a:t>Ерекшеліктері</a:t>
                      </a:r>
                      <a:r>
                        <a:rPr lang="ru-RU" sz="18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6785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1998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baseline="0" dirty="0">
                          <a:effectLst/>
                          <a:latin typeface="Comic Sans MS" panose="030F0702030302020204" pitchFamily="66" charset="0"/>
                        </a:rPr>
                        <a:t>Алматы </a:t>
                      </a:r>
                      <a:r>
                        <a:rPr lang="ru-RU" sz="1600" b="0" baseline="0" dirty="0" err="1">
                          <a:effectLst/>
                          <a:latin typeface="Comic Sans MS" panose="030F0702030302020204" pitchFamily="66" charset="0"/>
                        </a:rPr>
                        <a:t>облысы</a:t>
                      </a:r>
                      <a:r>
                        <a:rPr lang="ru-RU" sz="1600" b="0" baseline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endParaRPr lang="ru-RU" sz="1600" b="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Қорғауда-жағалаудағы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сулы-батпақты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ландшафт.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Мұнда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құстардың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283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оның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15-і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Қызыл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кітапқа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енгізілген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өсімдіктердің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323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жануарлардың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40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балықтардың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16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мекендейді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Қорықтың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негізгі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мақсаты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- суда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жүзетін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құстарды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қорғау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Аққулар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реликті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шағала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қаздар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және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Алакөл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көлдері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тобының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басқа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да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жануарлары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</a:t>
                      </a:r>
                      <a:endParaRPr lang="ru-RU" sz="1600" b="0" kern="1200" dirty="0">
                        <a:solidFill>
                          <a:schemeClr val="dk1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6" name="Picture 2" descr="http://u.jimdo.com/www60/o/seadc63e4d1118f67/img/i692956de9e8d0927/1366725341/thumb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392" y="4013910"/>
            <a:ext cx="1894406" cy="1555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u.jimdo.com/www60/o/seadc63e4d1118f67/img/i5f4f0e539f170b2a/1366725341/thumb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392" y="2585995"/>
            <a:ext cx="1894406" cy="1427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50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1215" y="620053"/>
            <a:ext cx="8227583" cy="3919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66" b="1" dirty="0">
                <a:solidFill>
                  <a:schemeClr val="tx1"/>
                </a:solidFill>
              </a:rPr>
              <a:t>  </a:t>
            </a:r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Қаратау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қорығы</a:t>
            </a:r>
            <a:endParaRPr lang="ru-RU" sz="3266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1692499" y="1142648"/>
          <a:ext cx="8802205" cy="5186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7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1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2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08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57002"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3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Атауы</a:t>
                      </a:r>
                      <a:r>
                        <a:rPr lang="ru-RU" sz="13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13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Құрылған</a:t>
                      </a:r>
                      <a:r>
                        <a:rPr lang="ru-RU" sz="13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3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жылыния</a:t>
                      </a:r>
                      <a:endParaRPr lang="ru-RU" sz="13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Географиялық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орналасуы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pPr algn="ctr"/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Қорғалатын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объекттер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Ерекшеліктері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9335">
                <a:tc>
                  <a:txBody>
                    <a:bodyPr/>
                    <a:lstStyle/>
                    <a:p>
                      <a:pPr algn="ctr"/>
                      <a:r>
                        <a:rPr lang="ru-RU" sz="1700" b="0" dirty="0">
                          <a:effectLst/>
                          <a:latin typeface="Comic Sans MS" panose="030F0702030302020204" pitchFamily="66" charset="0"/>
                        </a:rPr>
                        <a:t>2004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Оңтүстік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Қазақстан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облысы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Құрылу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мақсаты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аймақтағы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эндемдік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өсімдіктерді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сақтау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олардың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саны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бойынша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Қаратау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жотасы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республикада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бірінші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орында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</a:t>
                      </a:r>
                      <a:endParaRPr lang="ru-RU" sz="1600" b="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Өсімдіктердің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1500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Қызыл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кітапқа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беркаринский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терегі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Шренк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шалғыны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Грейг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және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Альберт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қызғалдақтары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және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т.б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Жануарлар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дүниесі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-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сүтқоректілердің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42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құстардың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114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балықтың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3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қосмекенділердің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3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бауырымен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жорғалаушылардың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16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Жыртқыш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құстар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Қызыл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кітапқа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енгізілген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ителгі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бүркіт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құс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ергежейлі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бүркіт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сақалды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жылан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жегіш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42" name="Picture 2" descr="http://u.jimdo.com/www60/o/seadc63e4d1118f67/img/if08f6594d50db786/1366806007/thumb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704" y="4539514"/>
            <a:ext cx="2090379" cy="1555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u.jimdo.com/www60/o/seadc63e4d1118f67/img/id51c65296d020cc8/1366806007/thumb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704" y="2318486"/>
            <a:ext cx="2090379" cy="2221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567" y="489404"/>
            <a:ext cx="8227583" cy="607721"/>
          </a:xfrm>
        </p:spPr>
        <p:txBody>
          <a:bodyPr/>
          <a:lstStyle/>
          <a:p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Ұлттық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табиғи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парктер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3266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 </a:t>
            </a:r>
            <a:endParaRPr lang="ru-RU" sz="3266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980049" y="1142648"/>
            <a:ext cx="8227583" cy="4986636"/>
          </a:xfrm>
        </p:spPr>
        <p:txBody>
          <a:bodyPr/>
          <a:lstStyle/>
          <a:p>
            <a:pPr algn="ctr"/>
            <a:r>
              <a:rPr lang="ru-RU" dirty="0" err="1">
                <a:latin typeface="Comic Sans MS" panose="030F0702030302020204" pitchFamily="66" charset="0"/>
              </a:rPr>
              <a:t>ерекше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қорғалатын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табиғи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аумақ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Қорықтардан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айырмашылығы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мұнда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туристер</a:t>
            </a:r>
            <a:r>
              <a:rPr lang="ru-RU" dirty="0">
                <a:latin typeface="Comic Sans MS" panose="030F0702030302020204" pitchFamily="66" charset="0"/>
              </a:rPr>
              <a:t> мен </a:t>
            </a:r>
            <a:r>
              <a:rPr lang="ru-RU" dirty="0" err="1">
                <a:latin typeface="Comic Sans MS" panose="030F0702030302020204" pitchFamily="66" charset="0"/>
              </a:rPr>
              <a:t>демалушыларға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мінез-құлық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ережелері</a:t>
            </a:r>
            <a:r>
              <a:rPr lang="ru-RU" dirty="0">
                <a:latin typeface="Comic Sans MS" panose="030F0702030302020204" pitchFamily="66" charset="0"/>
              </a:rPr>
              <a:t> мен </a:t>
            </a:r>
            <a:r>
              <a:rPr lang="ru-RU" dirty="0" err="1">
                <a:latin typeface="Comic Sans MS" panose="030F0702030302020204" pitchFamily="66" charset="0"/>
              </a:rPr>
              <a:t>табиғатқа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ұқыпты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қарау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қатаң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орындалған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жағдайда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аумақтарды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тексеруге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рұқсат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етіледі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 descr="Landscape of Bayanaul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409" y="3748234"/>
            <a:ext cx="4331915" cy="2565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ile:BAO Ju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73" y="3748234"/>
            <a:ext cx="4074612" cy="2557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2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24BE22-A124-797D-81FB-3443867285DA}"/>
              </a:ext>
            </a:extLst>
          </p:cNvPr>
          <p:cNvSpPr txBox="1"/>
          <p:nvPr/>
        </p:nvSpPr>
        <p:spPr>
          <a:xfrm>
            <a:off x="914399" y="970954"/>
            <a:ext cx="10168467" cy="249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kk-KZ" sz="2400" b="1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Сабақтың жоспары:</a:t>
            </a:r>
            <a:endParaRPr lang="ru-KZ" sz="2400" b="1" dirty="0"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2400" dirty="0" err="1">
                <a:latin typeface="Comic Sans MS" panose="030F0702030302020204" pitchFamily="66" charset="0"/>
              </a:rPr>
              <a:t>Ерекше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қорғалатын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табиғи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аймақтар</a:t>
            </a:r>
            <a:endParaRPr lang="ru-RU" sz="2400" dirty="0">
              <a:latin typeface="Comic Sans MS" panose="030F0702030302020204" pitchFamily="66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ru-RU" sz="2400" dirty="0" err="1" smtClean="0">
                <a:latin typeface="Comic Sans MS" panose="030F0702030302020204" pitchFamily="66" charset="0"/>
              </a:rPr>
              <a:t>Қазақстан</a:t>
            </a:r>
            <a:r>
              <a:rPr lang="ru-RU" sz="2400" dirty="0" smtClean="0">
                <a:latin typeface="Comic Sans MS" panose="030F0702030302020204" pitchFamily="66" charset="0"/>
              </a:rPr>
              <a:t> </a:t>
            </a:r>
            <a:r>
              <a:rPr lang="ru-RU" sz="2400" dirty="0" err="1" smtClean="0">
                <a:latin typeface="Comic Sans MS" panose="030F0702030302020204" pitchFamily="66" charset="0"/>
              </a:rPr>
              <a:t>қорықтары</a:t>
            </a:r>
            <a:r>
              <a:rPr lang="ru-RU" sz="2400" dirty="0" smtClean="0">
                <a:latin typeface="Comic Sans MS" panose="030F0702030302020204" pitchFamily="66" charset="0"/>
              </a:rPr>
              <a:t>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ru-RU" sz="2400" dirty="0" err="1" smtClean="0">
                <a:latin typeface="Comic Sans MS" panose="030F0702030302020204" pitchFamily="66" charset="0"/>
              </a:rPr>
              <a:t>Ұлттық</a:t>
            </a:r>
            <a:r>
              <a:rPr lang="ru-RU" sz="2400" dirty="0" smtClean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табиғи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парктер</a:t>
            </a:r>
            <a:r>
              <a:rPr lang="ru-RU" sz="2400" dirty="0" smtClean="0">
                <a:latin typeface="Comic Sans MS" panose="030F0702030302020204" pitchFamily="66" charset="0"/>
              </a:rPr>
              <a:t>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ru-RU" sz="2400" dirty="0" err="1">
                <a:latin typeface="Comic Sans MS" panose="030F0702030302020204" pitchFamily="66" charset="0"/>
              </a:rPr>
              <a:t>Табиғи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 smtClean="0">
                <a:latin typeface="Comic Sans MS" panose="030F0702030302020204" pitchFamily="66" charset="0"/>
              </a:rPr>
              <a:t>резерваттар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ru-RU" sz="2400" dirty="0" err="1">
                <a:latin typeface="Comic Sans MS" panose="030F0702030302020204" pitchFamily="66" charset="0"/>
              </a:rPr>
              <a:t>Табиғат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ескерткіштері</a:t>
            </a:r>
            <a:endParaRPr lang="ru-KZ" altLang="ru-KZ" sz="24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969" y="2407920"/>
            <a:ext cx="6912007" cy="407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63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049" y="424079"/>
            <a:ext cx="8227583" cy="718569"/>
          </a:xfrm>
        </p:spPr>
        <p:txBody>
          <a:bodyPr/>
          <a:lstStyle/>
          <a:p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Ұлттық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парк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1915241" y="1207972"/>
          <a:ext cx="8576814" cy="21775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9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7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00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6574">
                <a:tc rowSpan="2">
                  <a:txBody>
                    <a:bodyPr/>
                    <a:lstStyle/>
                    <a:p>
                      <a:pPr algn="ctr"/>
                      <a:r>
                        <a:rPr lang="ru-RU" sz="2500" b="1" dirty="0" err="1">
                          <a:effectLst/>
                          <a:latin typeface="Comic Sans MS" panose="030F0702030302020204" pitchFamily="66" charset="0"/>
                        </a:rPr>
                        <a:t>Баянауыл</a:t>
                      </a:r>
                      <a:r>
                        <a:rPr lang="ru-RU" sz="2500" b="1" dirty="0">
                          <a:effectLst/>
                          <a:latin typeface="Comic Sans MS" panose="030F0702030302020204" pitchFamily="66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2500" b="1" dirty="0">
                          <a:effectLst/>
                          <a:latin typeface="Comic Sans MS" panose="030F0702030302020204" pitchFamily="66" charset="0"/>
                        </a:rPr>
                        <a:t>1985</a:t>
                      </a:r>
                    </a:p>
                    <a:p>
                      <a:pPr algn="ctr"/>
                      <a:endParaRPr lang="ru-RU" sz="2500" b="1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>
                          <a:effectLst/>
                          <a:latin typeface="Comic Sans MS" panose="030F0702030302020204" pitchFamily="66" charset="0"/>
                        </a:rPr>
                        <a:t>Павлодар</a:t>
                      </a:r>
                    </a:p>
                    <a:p>
                      <a:pPr algn="ctr"/>
                      <a:r>
                        <a:rPr lang="ru-RU" sz="2200" b="1" dirty="0" err="1" smtClean="0">
                          <a:effectLst/>
                          <a:latin typeface="Comic Sans MS" panose="030F0702030302020204" pitchFamily="66" charset="0"/>
                        </a:rPr>
                        <a:t>облысы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200" b="1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Гранит </a:t>
                      </a:r>
                      <a:r>
                        <a:rPr lang="ru-RU" sz="2200" b="1" dirty="0" err="1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шоқылары</a:t>
                      </a:r>
                      <a:r>
                        <a:rPr lang="ru-RU" sz="2200" b="1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 мен </a:t>
                      </a:r>
                      <a:r>
                        <a:rPr lang="ru-RU" sz="2200" b="1" dirty="0" err="1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жартастар</a:t>
                      </a:r>
                      <a:r>
                        <a:rPr lang="ru-RU" sz="2200" b="1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:</a:t>
                      </a:r>
                    </a:p>
                    <a:p>
                      <a:pPr algn="ctr"/>
                      <a:r>
                        <a:rPr lang="ru-RU" sz="2200" b="1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"</a:t>
                      </a:r>
                      <a:r>
                        <a:rPr lang="ru-RU" sz="2200" b="1" dirty="0" err="1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Кемпіртас</a:t>
                      </a: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" . "</a:t>
                      </a:r>
                      <a:r>
                        <a:rPr lang="ru-RU" sz="2200" b="1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Найзатас</a:t>
                      </a: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" - </a:t>
                      </a:r>
                      <a:r>
                        <a:rPr lang="ru-RU" sz="2200" b="1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тас-найза</a:t>
                      </a: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,"</a:t>
                      </a:r>
                      <a:r>
                        <a:rPr lang="ru-RU" sz="2200" b="1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Тас</a:t>
                      </a: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және</a:t>
                      </a: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Ат</a:t>
                      </a: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басы" - </a:t>
                      </a:r>
                      <a:r>
                        <a:rPr lang="ru-RU" sz="2200" b="1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Тас</a:t>
                      </a: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және</a:t>
                      </a: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200" b="1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жылқы</a:t>
                      </a:r>
                      <a:r>
                        <a:rPr lang="ru-RU" sz="2200" b="1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басы</a:t>
                      </a:r>
                      <a:endParaRPr lang="ru-RU" sz="2200" b="1" baseline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0196"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err="1">
                          <a:effectLst/>
                          <a:latin typeface="Comic Sans MS" panose="030F0702030302020204" pitchFamily="66" charset="0"/>
                        </a:rPr>
                        <a:t>Баянауыл</a:t>
                      </a:r>
                      <a:r>
                        <a:rPr lang="ru-RU" sz="2200" b="1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200" b="1" dirty="0" err="1">
                          <a:effectLst/>
                          <a:latin typeface="Comic Sans MS" panose="030F0702030302020204" pitchFamily="66" charset="0"/>
                        </a:rPr>
                        <a:t>ежелгі</a:t>
                      </a:r>
                      <a:r>
                        <a:rPr lang="ru-RU" sz="2200" b="1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200" b="1" dirty="0" err="1">
                          <a:effectLst/>
                          <a:latin typeface="Comic Sans MS" panose="030F0702030302020204" pitchFamily="66" charset="0"/>
                        </a:rPr>
                        <a:t>таулары</a:t>
                      </a:r>
                      <a:r>
                        <a:rPr lang="ru-RU" sz="2200" b="1" dirty="0">
                          <a:effectLst/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2200" b="1" dirty="0" err="1">
                          <a:effectLst/>
                          <a:latin typeface="Comic Sans MS" panose="030F0702030302020204" pitchFamily="66" charset="0"/>
                        </a:rPr>
                        <a:t>Ақбет</a:t>
                      </a:r>
                      <a:r>
                        <a:rPr lang="ru-RU" sz="2200" b="1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200" b="1" dirty="0" err="1">
                          <a:effectLst/>
                          <a:latin typeface="Comic Sans MS" panose="030F0702030302020204" pitchFamily="66" charset="0"/>
                        </a:rPr>
                        <a:t>тауы</a:t>
                      </a:r>
                      <a:r>
                        <a:rPr lang="ru-RU" sz="2200" b="1" dirty="0">
                          <a:effectLst/>
                          <a:latin typeface="Comic Sans MS" panose="030F0702030302020204" pitchFamily="66" charset="0"/>
                        </a:rPr>
                        <a:t> (1026 м)</a:t>
                      </a:r>
                      <a:endParaRPr lang="ru-RU" sz="2200" b="1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/>
                </a:tc>
                <a:tc vMerge="1">
                  <a:txBody>
                    <a:bodyPr/>
                    <a:lstStyle/>
                    <a:p>
                      <a:pPr algn="ctr"/>
                      <a:endParaRPr lang="ru-RU" sz="2400" b="1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 descr="http://upload.wikimedia.org/wikipedia/commons/thumb/d/dc/Baba_Yaga.jpg/150px-Baba_Ya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42" y="3465889"/>
            <a:ext cx="2612973" cy="3041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ayanaul.pavlodar.gov.kz/images/im_gallery/pic77_m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215" y="3504459"/>
            <a:ext cx="2678299" cy="3003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Фото жизнь (light) - fredifred - Баянаул - скала смотрящая в небо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514" y="3559648"/>
            <a:ext cx="3114580" cy="2948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04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049" y="424079"/>
            <a:ext cx="8227583" cy="718569"/>
          </a:xfrm>
        </p:spPr>
        <p:txBody>
          <a:bodyPr/>
          <a:lstStyle/>
          <a:p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Ұлттық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парк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1915242" y="1207973"/>
          <a:ext cx="8361517" cy="17125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0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75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3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3712">
                <a:tc rowSpan="2">
                  <a:txBody>
                    <a:bodyPr/>
                    <a:lstStyle/>
                    <a:p>
                      <a:pPr algn="ctr"/>
                      <a:r>
                        <a:rPr lang="ru-RU" sz="2500" b="0" dirty="0" err="1">
                          <a:effectLst/>
                          <a:latin typeface="Comic Sans MS" panose="030F0702030302020204" pitchFamily="66" charset="0"/>
                        </a:rPr>
                        <a:t>І</a:t>
                      </a:r>
                      <a:r>
                        <a:rPr lang="ru-RU" sz="2500" b="0" dirty="0" err="1" smtClean="0">
                          <a:effectLst/>
                          <a:latin typeface="Comic Sans MS" panose="030F0702030302020204" pitchFamily="66" charset="0"/>
                        </a:rPr>
                        <a:t>ле-Алатауы</a:t>
                      </a:r>
                      <a:r>
                        <a:rPr lang="ru-RU" sz="2500" b="0" dirty="0">
                          <a:effectLst/>
                          <a:latin typeface="Comic Sans MS" panose="030F0702030302020204" pitchFamily="66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2500" b="0" dirty="0">
                          <a:effectLst/>
                          <a:latin typeface="Comic Sans MS" panose="030F0702030302020204" pitchFamily="66" charset="0"/>
                        </a:rPr>
                        <a:t>1996</a:t>
                      </a:r>
                      <a:endParaRPr lang="ru-RU" sz="2500" b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 dirty="0">
                          <a:effectLst/>
                          <a:latin typeface="Comic Sans MS" panose="030F0702030302020204" pitchFamily="66" charset="0"/>
                        </a:rPr>
                        <a:t>Алматы </a:t>
                      </a:r>
                      <a:r>
                        <a:rPr lang="ru-RU" sz="2200" b="0" dirty="0" err="1">
                          <a:effectLst/>
                          <a:latin typeface="Comic Sans MS" panose="030F0702030302020204" pitchFamily="66" charset="0"/>
                        </a:rPr>
                        <a:t>облысы</a:t>
                      </a:r>
                      <a:r>
                        <a:rPr lang="ru-RU" sz="22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endParaRPr lang="ru-RU" sz="2200" b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200" b="0" kern="1200" dirty="0" err="1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Жануарлардың</a:t>
                      </a:r>
                      <a:r>
                        <a:rPr lang="ru-RU" sz="2200" b="0" kern="1200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 43 </a:t>
                      </a:r>
                      <a:r>
                        <a:rPr lang="ru-RU" sz="2200" b="0" kern="1200" dirty="0" err="1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түрі</a:t>
                      </a:r>
                      <a:r>
                        <a:rPr lang="ru-RU" sz="2200" b="0" kern="1200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2200" b="0" kern="1200" dirty="0" err="1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Құстардың</a:t>
                      </a:r>
                      <a:r>
                        <a:rPr lang="ru-RU" sz="2200" b="0" kern="1200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 138 </a:t>
                      </a:r>
                      <a:r>
                        <a:rPr lang="ru-RU" sz="2200" b="0" kern="1200" dirty="0" err="1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түрі</a:t>
                      </a:r>
                      <a:r>
                        <a:rPr lang="ru-RU" sz="2200" b="0" kern="1200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2200" b="0" kern="1200" dirty="0" err="1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Балықтың</a:t>
                      </a:r>
                      <a:r>
                        <a:rPr lang="ru-RU" sz="2200" b="0" kern="1200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 8 </a:t>
                      </a:r>
                      <a:r>
                        <a:rPr lang="ru-RU" sz="2200" b="0" kern="1200" dirty="0" err="1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түрі</a:t>
                      </a:r>
                      <a:r>
                        <a:rPr lang="ru-RU" sz="2200" b="0" kern="1200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, 1282 </a:t>
                      </a:r>
                      <a:r>
                        <a:rPr lang="ru-RU" sz="2200" b="0" kern="1200" dirty="0" err="1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өсімдік</a:t>
                      </a:r>
                      <a:r>
                        <a:rPr lang="ru-RU" sz="2200" b="0" kern="1200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200" b="0" kern="1200" dirty="0" err="1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түрлері</a:t>
                      </a:r>
                      <a:endParaRPr lang="ru-RU" sz="2500" b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8385"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dirty="0" err="1">
                          <a:effectLst/>
                          <a:latin typeface="Comic Sans MS" panose="030F0702030302020204" pitchFamily="66" charset="0"/>
                        </a:rPr>
                        <a:t>Іле</a:t>
                      </a:r>
                      <a:r>
                        <a:rPr lang="ru-RU" sz="22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200" b="0" dirty="0" err="1">
                          <a:effectLst/>
                          <a:latin typeface="Comic Sans MS" panose="030F0702030302020204" pitchFamily="66" charset="0"/>
                        </a:rPr>
                        <a:t>Алатауындағы</a:t>
                      </a:r>
                      <a:r>
                        <a:rPr lang="ru-RU" sz="22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200" b="0" dirty="0" err="1">
                          <a:effectLst/>
                          <a:latin typeface="Comic Sans MS" panose="030F0702030302020204" pitchFamily="66" charset="0"/>
                        </a:rPr>
                        <a:t>Түрген</a:t>
                      </a:r>
                      <a:r>
                        <a:rPr lang="ru-RU" sz="22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200" b="0" dirty="0" err="1">
                          <a:effectLst/>
                          <a:latin typeface="Comic Sans MS" panose="030F0702030302020204" pitchFamily="66" charset="0"/>
                        </a:rPr>
                        <a:t>шатқалы</a:t>
                      </a:r>
                      <a:r>
                        <a:rPr lang="ru-RU" sz="22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200" b="0" dirty="0" err="1" smtClean="0">
                          <a:effectLst/>
                          <a:latin typeface="Comic Sans MS" panose="030F0702030302020204" pitchFamily="66" charset="0"/>
                        </a:rPr>
                        <a:t>және</a:t>
                      </a:r>
                      <a:r>
                        <a:rPr lang="ru-RU" sz="2200" b="0" dirty="0" smtClean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200" b="0" dirty="0" err="1" smtClean="0">
                          <a:effectLst/>
                          <a:latin typeface="Comic Sans MS" panose="030F0702030302020204" pitchFamily="66" charset="0"/>
                        </a:rPr>
                        <a:t>Қаскелең</a:t>
                      </a:r>
                      <a:r>
                        <a:rPr lang="ru-RU" sz="2200" b="0" dirty="0" smtClean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2200" b="0" dirty="0" err="1">
                          <a:effectLst/>
                          <a:latin typeface="Comic Sans MS" panose="030F0702030302020204" pitchFamily="66" charset="0"/>
                        </a:rPr>
                        <a:t>асуы</a:t>
                      </a:r>
                      <a:endParaRPr lang="ru-RU" sz="2200" b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/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 descr="http://5oborotov.kz/wp-content/uploads/2011/03/q5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242" y="3494324"/>
            <a:ext cx="2874460" cy="3004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02" y="3494324"/>
            <a:ext cx="2950265" cy="3004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967" y="3494324"/>
            <a:ext cx="2602116" cy="3004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138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049" y="424079"/>
            <a:ext cx="8227583" cy="718569"/>
          </a:xfrm>
        </p:spPr>
        <p:txBody>
          <a:bodyPr/>
          <a:lstStyle/>
          <a:p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Ұлттық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парк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1523521" y="1020458"/>
          <a:ext cx="9144960" cy="402477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28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6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2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3712">
                <a:tc rowSpan="2">
                  <a:txBody>
                    <a:bodyPr/>
                    <a:lstStyle/>
                    <a:p>
                      <a:pPr algn="ctr"/>
                      <a:r>
                        <a:rPr lang="ru-RU" sz="2500" b="0" dirty="0" err="1">
                          <a:effectLst/>
                          <a:latin typeface="Comic Sans MS" panose="030F0702030302020204" pitchFamily="66" charset="0"/>
                        </a:rPr>
                        <a:t>Алтынемел</a:t>
                      </a:r>
                      <a:endParaRPr lang="ru-RU" sz="2500" b="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ru-RU" sz="2500" b="0" dirty="0">
                          <a:effectLst/>
                          <a:latin typeface="Comic Sans MS" panose="030F0702030302020204" pitchFamily="66" charset="0"/>
                        </a:rPr>
                        <a:t>1996</a:t>
                      </a:r>
                      <a:endParaRPr lang="ru-RU" sz="2500" b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Алматы </a:t>
                      </a:r>
                      <a:r>
                        <a:rPr lang="ru-RU" sz="1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облысы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Қатутау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қорықтық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таулары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және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Ақтау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палеонтологиялық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таулары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олардың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жасы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шамамен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70 млн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жылды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құрайды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Қорғау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объектілері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сүтқоректілердің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70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7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Қызыл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кітапқа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енгізілген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(тау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ешкілері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қарақұйрық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құлан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), 231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құстардың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Балықтың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30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Өсімдіктердің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1800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</a:t>
                      </a:r>
                      <a:endParaRPr lang="ru-RU" sz="2500" b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1061"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"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Ақжайық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" резерваты Атырау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облысында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орналасқан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; 2009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жылы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ұйымдастырылған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"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Ертіс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орманы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" резерваты Павлодар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облысында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орналасқан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2003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ж.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ұйымдастырылған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 "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Семей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орманы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"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резерваты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 descr="http://www.kerekinfo.kz/uploads/images/00/03/75/2011/04/07/c630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20" y="5090113"/>
            <a:ext cx="2808947" cy="1767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letstravel.kz/files/000001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889" y="5054704"/>
            <a:ext cx="2939596" cy="1803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kerekinfo.kz/uploads/images/00/03/75/2011/04/07/1c2d5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718" y="5135899"/>
            <a:ext cx="2612974" cy="1722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160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049" y="424079"/>
            <a:ext cx="8227583" cy="718569"/>
          </a:xfrm>
        </p:spPr>
        <p:txBody>
          <a:bodyPr/>
          <a:lstStyle/>
          <a:p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Ұлттық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парк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1915242" y="1207972"/>
          <a:ext cx="8361517" cy="326811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090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0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70">
                <a:tc rowSpan="2">
                  <a:txBody>
                    <a:bodyPr/>
                    <a:lstStyle/>
                    <a:p>
                      <a:pPr algn="ctr"/>
                      <a:r>
                        <a:rPr lang="ru-RU" sz="2500" b="0" dirty="0" err="1" smtClean="0">
                          <a:effectLst/>
                          <a:latin typeface="Comic Sans MS" panose="030F0702030302020204" pitchFamily="66" charset="0"/>
                        </a:rPr>
                        <a:t>Қарқаралы</a:t>
                      </a:r>
                      <a:endParaRPr lang="ru-RU" sz="2500" b="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ru-RU" sz="2500" b="0" dirty="0">
                          <a:effectLst/>
                          <a:latin typeface="Comic Sans MS" panose="030F0702030302020204" pitchFamily="66" charset="0"/>
                        </a:rPr>
                        <a:t>1998</a:t>
                      </a:r>
                      <a:endParaRPr lang="ru-RU" sz="2500" b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Қарағанды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облысы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kern="1200" dirty="0" err="1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Қорғалатын</a:t>
                      </a:r>
                      <a:r>
                        <a:rPr lang="ru-RU" sz="2200" b="0" kern="1200" dirty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200" b="0" kern="1200" dirty="0" err="1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объектілер</a:t>
                      </a:r>
                      <a:r>
                        <a:rPr lang="ru-RU" sz="2200" b="0" kern="1200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: </a:t>
                      </a:r>
                      <a:endParaRPr lang="ru-RU" sz="2200" b="0" kern="1200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Жануарлардың</a:t>
                      </a:r>
                      <a:r>
                        <a:rPr lang="ru-RU" sz="22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45 </a:t>
                      </a:r>
                      <a:r>
                        <a:rPr lang="ru-RU" sz="22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22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
</a:t>
                      </a:r>
                      <a:r>
                        <a:rPr lang="ru-RU" sz="22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Құстардың</a:t>
                      </a:r>
                      <a:r>
                        <a:rPr lang="ru-RU" sz="22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122 </a:t>
                      </a:r>
                      <a:r>
                        <a:rPr lang="ru-RU" sz="22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22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
</a:t>
                      </a:r>
                      <a:r>
                        <a:rPr lang="ru-RU" sz="22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Балықтың</a:t>
                      </a:r>
                      <a:r>
                        <a:rPr lang="ru-RU" sz="22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15 </a:t>
                      </a:r>
                      <a:r>
                        <a:rPr lang="ru-RU" sz="22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22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
 </a:t>
                      </a:r>
                      <a:r>
                        <a:rPr lang="ru-RU" sz="22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Өсімдіктердің</a:t>
                      </a:r>
                      <a:r>
                        <a:rPr lang="ru-RU" sz="22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244 </a:t>
                      </a:r>
                      <a:r>
                        <a:rPr lang="ru-RU" sz="22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22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ctr"/>
                      <a:endParaRPr lang="ru-RU" sz="3300" b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7885">
                <a:tc vMerge="1">
                  <a:txBody>
                    <a:bodyPr/>
                    <a:lstStyle/>
                    <a:p>
                      <a:pPr algn="ctr"/>
                      <a:endParaRPr lang="ru-RU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Қарқаралы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және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Кентау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жоталары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
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Шайтанкөл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тау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көлі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табиғи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тас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қақпасы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»,
 «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шатыр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»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гротто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қарапайым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адамның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үңгірлері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 descr="http://www.voxpopuli.kz/userfiles/posts/401/f793ac21a14c056fff54f89f08152449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593" y="3951595"/>
            <a:ext cx="3004920" cy="2743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tasbulak.kz/files/images/68/07753860013303360502702201230_800x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65" y="3927105"/>
            <a:ext cx="2808945" cy="2768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s003.radikal.ru/i203/1107/46/0396e9a7f9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162" y="3951595"/>
            <a:ext cx="3070245" cy="2743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87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049" y="424079"/>
            <a:ext cx="8227583" cy="718569"/>
          </a:xfrm>
        </p:spPr>
        <p:txBody>
          <a:bodyPr/>
          <a:lstStyle/>
          <a:p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Ұлттық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парк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1915242" y="1207972"/>
          <a:ext cx="8361517" cy="209463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090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0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73818">
                <a:tc>
                  <a:txBody>
                    <a:bodyPr/>
                    <a:lstStyle/>
                    <a:p>
                      <a:pPr algn="ctr"/>
                      <a:r>
                        <a:rPr lang="ru-RU" sz="2500" b="0" dirty="0" err="1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Көкшетау</a:t>
                      </a:r>
                      <a:r>
                        <a:rPr lang="ru-RU" sz="2500" b="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2500" b="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1996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Акмола </a:t>
                      </a:r>
                      <a:r>
                        <a:rPr lang="ru-RU" sz="2500" b="0" dirty="0" err="1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облысы</a:t>
                      </a:r>
                      <a:endParaRPr lang="ru-RU" sz="2500" b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Күзет</a:t>
                      </a:r>
                      <a:r>
                        <a:rPr lang="ru-RU" sz="22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2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объектілері</a:t>
                      </a:r>
                      <a:r>
                        <a:rPr lang="ru-RU" sz="22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ru-RU" sz="22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Жануарлардың</a:t>
                      </a:r>
                      <a:r>
                        <a:rPr lang="ru-RU" sz="22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305 </a:t>
                      </a:r>
                      <a:r>
                        <a:rPr lang="ru-RU" sz="22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22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2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Құстардың</a:t>
                      </a:r>
                      <a:r>
                        <a:rPr lang="ru-RU" sz="22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223 </a:t>
                      </a:r>
                      <a:r>
                        <a:rPr lang="ru-RU" sz="22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22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2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Балықтың</a:t>
                      </a:r>
                      <a:r>
                        <a:rPr lang="ru-RU" sz="22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22 </a:t>
                      </a:r>
                      <a:r>
                        <a:rPr lang="ru-RU" sz="22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22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2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Өсімдіктердің</a:t>
                      </a:r>
                      <a:r>
                        <a:rPr lang="ru-RU" sz="22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800 </a:t>
                      </a:r>
                      <a:r>
                        <a:rPr lang="ru-RU" sz="2200" b="0" kern="1200" dirty="0" err="1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түрі</a:t>
                      </a:r>
                      <a:r>
                        <a:rPr lang="ru-RU" sz="2200" b="0" kern="12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.</a:t>
                      </a:r>
                      <a:endParaRPr lang="ru-RU" sz="3300" b="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8" name="Picture 4" descr="http://fhc.kz/upload/iblock/8de/8de0f2a53f41904a64811d779881a8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593" y="3449400"/>
            <a:ext cx="2743623" cy="3090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hc.kz/upload/iblock/776/7763092a6fb973e4c0fe513d95d41e9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567" y="3514722"/>
            <a:ext cx="3592839" cy="3025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fhc.kz/upload/iblock/58b/58bd4be9088c79f7c8a1f277effaeb1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58" y="3559649"/>
            <a:ext cx="2612973" cy="2980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13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359" y="284894"/>
            <a:ext cx="7421881" cy="58626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18358" y="6307574"/>
            <a:ext cx="7620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Көлсай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көлдері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Солтүстік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Тянь-Шань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1280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9" y="332349"/>
            <a:ext cx="7924801" cy="60529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45899" y="6385298"/>
            <a:ext cx="3687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Буйратау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Қ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азақ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ұсақшоқылығы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0343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980049" y="1142648"/>
            <a:ext cx="8227583" cy="4986636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dirty="0" err="1">
                <a:latin typeface="Comic Sans MS" panose="030F0702030302020204" pitchFamily="66" charset="0"/>
              </a:rPr>
              <a:t>Қорықтардың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ерекшелігі</a:t>
            </a:r>
            <a:r>
              <a:rPr lang="ru-RU" dirty="0">
                <a:latin typeface="Comic Sans MS" panose="030F0702030302020204" pitchFamily="66" charset="0"/>
              </a:rPr>
              <a:t>  </a:t>
            </a:r>
            <a:r>
              <a:rPr lang="ru-RU" dirty="0" err="1">
                <a:latin typeface="Comic Sans MS" panose="030F0702030302020204" pitchFamily="66" charset="0"/>
              </a:rPr>
              <a:t>олардың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аумағында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табиғи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объектілердің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бір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бөлігін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белгілі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бір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мерзімде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қорғалатын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табиғи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объектілерге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зиян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келтірмейтіндей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шамада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шектеулі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шаруашылық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мақсатта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пайдалануға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жол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беріледі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074" name="Picture 2" descr="http://asia-team.ru/images1/kazakh4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910" y="4408867"/>
            <a:ext cx="2895762" cy="2286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ovorim.by/uploads/posts/2012-05/13364105171133603540722213i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0" y="4408867"/>
            <a:ext cx="2965113" cy="2286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mpr.stavkray.ru/news/2009/img/news/2009/Lebed2_01_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487" y="4408866"/>
            <a:ext cx="2947357" cy="2286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47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049" y="273630"/>
            <a:ext cx="8227583" cy="54239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Алматинский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заказник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356360" y="594360"/>
            <a:ext cx="8851273" cy="55349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54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Находится: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54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в </a:t>
            </a:r>
            <a:r>
              <a:rPr lang="ru-RU" sz="254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Алматинской</a:t>
            </a:r>
            <a:r>
              <a:rPr lang="ru-RU" sz="254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области.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54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Охваты­вает восточную часть </a:t>
            </a:r>
            <a:r>
              <a:rPr lang="ru-RU" sz="254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Илейского</a:t>
            </a:r>
            <a:r>
              <a:rPr lang="ru-RU" sz="254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Алатау на высоте 2000-4000 м. </a:t>
            </a:r>
            <a:endParaRPr lang="ru-RU" sz="254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4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54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Объекты охраны: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54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Животные: рысь, бурый медведь, волк, лисица, косуля, горный баран, козел, ма­рал, белка и др.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54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Птицы - черный аист, фазан, тетерев, </a:t>
            </a:r>
            <a:r>
              <a:rPr lang="ru-RU" sz="254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кеклик</a:t>
            </a:r>
            <a:r>
              <a:rPr lang="ru-RU" sz="254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куропатка.</a:t>
            </a:r>
          </a:p>
          <a:p>
            <a:endParaRPr lang="ru-RU" sz="254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://im7.asset.yvimg.kz/userimages/erzhan_ashim/Bq54nHePcmO47kyRa23XF4Btba1T4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33" y="171056"/>
            <a:ext cx="8915399" cy="6686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26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049" y="273630"/>
            <a:ext cx="8227583" cy="54239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Зерендинский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заказник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111215" y="1142648"/>
            <a:ext cx="8096418" cy="498663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Находится: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в </a:t>
            </a:r>
            <a:r>
              <a:rPr lang="ru-RU" sz="217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Акмолинской</a:t>
            </a: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области.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2177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ландшафта: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dirty="0"/>
              <a:t>    </a:t>
            </a: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Увалисто-холмистые равнины, обособленно стоящие гранитные сопки, гряды и кряжи, покрытые густым сосновым бором, разнотравно-злаковые луга в долинах  рек и ручьев, озеро Зеренды.</a:t>
            </a:r>
            <a:endParaRPr lang="ru-RU" sz="2177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ru-RU" sz="2177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Объекты охраны: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Пушные животные </a:t>
            </a:r>
            <a:r>
              <a:rPr lang="ru-RU" sz="217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(лось, косуля, барсук, заяц-русак, белка, ондатра </a:t>
            </a: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др.) и боровая дичь </a:t>
            </a:r>
            <a:r>
              <a:rPr lang="ru-RU" sz="217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(глухарь, тетерев).</a:t>
            </a:r>
            <a:endParaRPr lang="ru-RU" sz="217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54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://images.northrup.org/picture/xl/muskrat/muskrat2%20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20" y="1"/>
            <a:ext cx="914496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70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460579" y="491572"/>
            <a:ext cx="7527191" cy="5837412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«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Жекелеген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табиғи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аймақтардағы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тірі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және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жансыз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табиғаттың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сирек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кездесетін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нысандары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мен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табиғи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ландшафттардың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ғылыми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мәдени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танымдық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және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эстетикалық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маңызы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зор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және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оларды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мемлекет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қорғауы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керек</a:t>
            </a:r>
            <a:r>
              <a:rPr lang="ru-RU" sz="2177" b="1" dirty="0">
                <a:solidFill>
                  <a:schemeClr val="tx1"/>
                </a:solidFill>
                <a:latin typeface="Comic Sans MS" panose="030F0702030302020204" pitchFamily="66" charset="0"/>
              </a:rPr>
              <a:t>»</a:t>
            </a:r>
          </a:p>
          <a:p>
            <a:pPr algn="ctr"/>
            <a:endParaRPr lang="ru-RU" sz="2177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r"/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" sz="2177" dirty="0">
                <a:solidFill>
                  <a:srgbClr val="000000"/>
                </a:solidFill>
                <a:latin typeface="Comic Sans MS" panose="030F0702030302020204" pitchFamily="66" charset="0"/>
              </a:rPr>
              <a:t>Қазақстан Республикасының Заңы "Ерекше қорғалатын табиғи аумақтар туралы", 1997 жыл</a:t>
            </a:r>
            <a:endParaRPr lang="ru-RU" altLang="ru-RU" sz="2177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82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049" y="97459"/>
            <a:ext cx="8227583" cy="58791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29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Рахмановские ключи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111215" y="881350"/>
            <a:ext cx="8165544" cy="561789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Находится: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Восточно-Казахстанская область,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Центральная часть Алтая</a:t>
            </a:r>
            <a:endParaRPr lang="ru-RU" sz="2177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ru-RU" sz="2177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ландшафта: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dirty="0"/>
              <a:t>    </a:t>
            </a: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Таежные ландшафты Алтайских гор, состоящие из </a:t>
            </a:r>
            <a:r>
              <a:rPr lang="ru-RU" sz="217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лиственницы </a:t>
            </a: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17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сосны сибирской.</a:t>
            </a:r>
            <a:endParaRPr lang="ru-RU" sz="217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Рахмановское озеро  - среди гор на вы­соте 1750 м над уровнем моря. Из озера вытекает река </a:t>
            </a:r>
            <a:r>
              <a:rPr lang="ru-RU" sz="217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Арасан</a:t>
            </a: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В горах берут начало многочисленные ручьи с водопадами.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Рахмановские кремнистые источ­ники. Термальные воды имеют температуру до 40°С и вы­текают из гранитно-сланцевых пород. Они используются в лечении болезней пищеварительной, нервной, опорно-двигательной, дыхательной систем</a:t>
            </a:r>
            <a:r>
              <a:rPr lang="ru-RU" sz="2177" dirty="0"/>
              <a:t>.</a:t>
            </a:r>
            <a:endParaRPr lang="ru-RU" sz="2177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http://altaynews.kz/kaz/uploads/posts/2012-06/1339391004_alta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20" y="-28188"/>
            <a:ext cx="9144960" cy="688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554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049" y="273630"/>
            <a:ext cx="8227583" cy="54239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Прибалхашский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заказник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111215" y="1142648"/>
            <a:ext cx="8096418" cy="4986636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Находится: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в </a:t>
            </a:r>
            <a:r>
              <a:rPr lang="ru-RU" sz="217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Алматинской</a:t>
            </a: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области.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2177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ландшафта: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dirty="0"/>
              <a:t>    </a:t>
            </a: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Мелко­сопочные пустынные ландшафты Кустарниковые заросли </a:t>
            </a:r>
            <a:r>
              <a:rPr lang="ru-RU" sz="2177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жузгуна</a:t>
            </a:r>
            <a:r>
              <a:rPr lang="ru-RU" sz="217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17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пес­чаной акации, </a:t>
            </a: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17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белый саксаул, тростник </a:t>
            </a: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17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камыш.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ru-RU" sz="2177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Объекты охраны: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Животные, ценные пушные звери, во­доплавающие птицы: </a:t>
            </a:r>
            <a:r>
              <a:rPr lang="ru-RU" sz="217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кабан, джей­ран, ондатра </a:t>
            </a:r>
            <a:r>
              <a:rPr lang="ru-RU" sz="217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177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жетысуский</a:t>
            </a:r>
            <a:r>
              <a:rPr lang="ru-RU" sz="2177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фазан.</a:t>
            </a:r>
            <a:endParaRPr lang="ru-RU" sz="217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540" b="1" dirty="0"/>
              <a:t> </a:t>
            </a:r>
            <a:endParaRPr lang="ru-RU" sz="2540" dirty="0"/>
          </a:p>
          <a:p>
            <a:endParaRPr lang="ru-RU" sz="254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://kazgeo.kz/userfiles/3079124_lar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942" y="1"/>
            <a:ext cx="915153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64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5241" y="273629"/>
            <a:ext cx="8492166" cy="2240830"/>
          </a:xfrm>
        </p:spPr>
        <p:txBody>
          <a:bodyPr/>
          <a:lstStyle/>
          <a:p>
            <a:r>
              <a:rPr lang="ru-RU" sz="2903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Табиғи</a:t>
            </a:r>
            <a:r>
              <a:rPr lang="ru-RU" sz="2903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903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резерваттар</a:t>
            </a:r>
            <a:r>
              <a:rPr lang="ru-RU" sz="2903" b="1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ru-RU" sz="2903" dirty="0">
                <a:latin typeface="Comic Sans MS" panose="030F0702030302020204" pitchFamily="66" charset="0"/>
              </a:rPr>
              <a:t>- </a:t>
            </a:r>
            <a:r>
              <a:rPr lang="ru-RU" sz="2177" dirty="0">
                <a:latin typeface="Comic Sans MS" panose="030F0702030302020204" pitchFamily="66" charset="0"/>
              </a:rPr>
              <a:t/>
            </a:r>
            <a:br>
              <a:rPr lang="ru-RU" sz="2177" dirty="0">
                <a:latin typeface="Comic Sans MS" panose="030F0702030302020204" pitchFamily="66" charset="0"/>
              </a:rPr>
            </a:br>
            <a:r>
              <a:rPr lang="ru-RU" sz="2177" dirty="0" err="1">
                <a:latin typeface="Comic Sans MS" panose="030F0702030302020204" pitchFamily="66" charset="0"/>
              </a:rPr>
              <a:t>табиғат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қорғау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және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ғылыми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мекеме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мәртебесі</a:t>
            </a:r>
            <a:r>
              <a:rPr lang="ru-RU" sz="2177" dirty="0">
                <a:latin typeface="Comic Sans MS" panose="030F0702030302020204" pitchFamily="66" charset="0"/>
              </a:rPr>
              <a:t> бар </a:t>
            </a:r>
            <a:r>
              <a:rPr lang="ru-RU" sz="2177" dirty="0" err="1">
                <a:latin typeface="Comic Sans MS" panose="030F0702030302020204" pitchFamily="66" charset="0"/>
              </a:rPr>
              <a:t>ерекше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қорғалатын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табиғи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аумақтар</a:t>
            </a:r>
            <a:r>
              <a:rPr lang="ru-RU" sz="2177" dirty="0">
                <a:latin typeface="Comic Sans MS" panose="030F0702030302020204" pitchFamily="66" charset="0"/>
              </a:rPr>
              <a:t>. </a:t>
            </a:r>
            <a:br>
              <a:rPr lang="ru-RU" sz="2177" dirty="0">
                <a:latin typeface="Comic Sans MS" panose="030F0702030302020204" pitchFamily="66" charset="0"/>
              </a:rPr>
            </a:br>
            <a:r>
              <a:rPr lang="ru-RU" sz="2177" dirty="0" err="1">
                <a:latin typeface="Comic Sans MS" panose="030F0702030302020204" pitchFamily="66" charset="0"/>
              </a:rPr>
              <a:t>Табиғи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кешендердің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биоалуантүрлілігін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қорғауға</a:t>
            </a:r>
            <a:r>
              <a:rPr lang="ru-RU" sz="2177" dirty="0">
                <a:latin typeface="Comic Sans MS" panose="030F0702030302020204" pitchFamily="66" charset="0"/>
              </a:rPr>
              <a:t>, </a:t>
            </a:r>
            <a:r>
              <a:rPr lang="ru-RU" sz="2177" dirty="0" err="1">
                <a:latin typeface="Comic Sans MS" panose="030F0702030302020204" pitchFamily="66" charset="0"/>
              </a:rPr>
              <a:t>қалпына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келтіруге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және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сақтауға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арналған</a:t>
            </a:r>
            <a:r>
              <a:rPr lang="ru-RU" sz="2177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915242" y="2514459"/>
            <a:ext cx="8227583" cy="4167843"/>
          </a:xfrm>
        </p:spPr>
        <p:txBody>
          <a:bodyPr>
            <a:normAutofit/>
          </a:bodyPr>
          <a:lstStyle/>
          <a:p>
            <a:pPr marL="414772" indent="-414772">
              <a:buFont typeface="+mj-lt"/>
              <a:buAutoNum type="arabicPeriod"/>
            </a:pPr>
            <a:r>
              <a:rPr lang="ru-RU" sz="2177" dirty="0">
                <a:latin typeface="Comic Sans MS" panose="030F0702030302020204" pitchFamily="66" charset="0"/>
              </a:rPr>
              <a:t>"</a:t>
            </a:r>
            <a:r>
              <a:rPr lang="ru-RU" sz="2177" dirty="0" err="1">
                <a:latin typeface="Comic Sans MS" panose="030F0702030302020204" pitchFamily="66" charset="0"/>
              </a:rPr>
              <a:t>Ақжайық</a:t>
            </a:r>
            <a:r>
              <a:rPr lang="ru-RU" sz="2177" dirty="0">
                <a:latin typeface="Comic Sans MS" panose="030F0702030302020204" pitchFamily="66" charset="0"/>
              </a:rPr>
              <a:t>" резерваты Атырау </a:t>
            </a:r>
            <a:r>
              <a:rPr lang="ru-RU" sz="2177" dirty="0" err="1">
                <a:latin typeface="Comic Sans MS" panose="030F0702030302020204" pitchFamily="66" charset="0"/>
              </a:rPr>
              <a:t>облысында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орналасқан</a:t>
            </a:r>
            <a:r>
              <a:rPr lang="ru-RU" sz="2177" dirty="0">
                <a:latin typeface="Comic Sans MS" panose="030F0702030302020204" pitchFamily="66" charset="0"/>
              </a:rPr>
              <a:t>; 2009 </a:t>
            </a:r>
            <a:r>
              <a:rPr lang="ru-RU" sz="2177" dirty="0" err="1">
                <a:latin typeface="Comic Sans MS" panose="030F0702030302020204" pitchFamily="66" charset="0"/>
              </a:rPr>
              <a:t>жылы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ұйымдастырылған</a:t>
            </a:r>
            <a:r>
              <a:rPr lang="ru-RU" sz="2177" dirty="0">
                <a:latin typeface="Comic Sans MS" panose="030F0702030302020204" pitchFamily="66" charset="0"/>
              </a:rPr>
              <a:t>.</a:t>
            </a:r>
          </a:p>
          <a:p>
            <a:pPr marL="414772" indent="-414772">
              <a:buFont typeface="+mj-lt"/>
              <a:buAutoNum type="arabicPeriod"/>
            </a:pPr>
            <a:r>
              <a:rPr lang="ru-RU" sz="2177" dirty="0">
                <a:latin typeface="Comic Sans MS" panose="030F0702030302020204" pitchFamily="66" charset="0"/>
              </a:rPr>
              <a:t>"</a:t>
            </a:r>
            <a:r>
              <a:rPr lang="ru-RU" sz="2177" dirty="0" err="1">
                <a:latin typeface="Comic Sans MS" panose="030F0702030302020204" pitchFamily="66" charset="0"/>
              </a:rPr>
              <a:t>Ертісорманы</a:t>
            </a:r>
            <a:r>
              <a:rPr lang="ru-RU" sz="2177" dirty="0">
                <a:latin typeface="Comic Sans MS" panose="030F0702030302020204" pitchFamily="66" charset="0"/>
              </a:rPr>
              <a:t>" резерваты Павлодар </a:t>
            </a:r>
            <a:r>
              <a:rPr lang="ru-RU" sz="2177" dirty="0" err="1">
                <a:latin typeface="Comic Sans MS" panose="030F0702030302020204" pitchFamily="66" charset="0"/>
              </a:rPr>
              <a:t>облысында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орналасқан</a:t>
            </a:r>
            <a:r>
              <a:rPr lang="ru-RU" sz="2177" dirty="0">
                <a:latin typeface="Comic Sans MS" panose="030F0702030302020204" pitchFamily="66" charset="0"/>
              </a:rPr>
              <a:t>. 2003 </a:t>
            </a:r>
            <a:r>
              <a:rPr lang="ru-RU" sz="2177" dirty="0" err="1">
                <a:latin typeface="Comic Sans MS" panose="030F0702030302020204" pitchFamily="66" charset="0"/>
              </a:rPr>
              <a:t>жылы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ұйымдастырылған</a:t>
            </a:r>
            <a:r>
              <a:rPr lang="ru-RU" sz="2177" dirty="0">
                <a:latin typeface="Comic Sans MS" panose="030F0702030302020204" pitchFamily="66" charset="0"/>
              </a:rPr>
              <a:t>.</a:t>
            </a:r>
          </a:p>
          <a:p>
            <a:pPr marL="414772" indent="-414772">
              <a:buFont typeface="+mj-lt"/>
              <a:buAutoNum type="arabicPeriod"/>
            </a:pPr>
            <a:r>
              <a:rPr lang="ru-RU" sz="2177" dirty="0">
                <a:latin typeface="Comic Sans MS" panose="030F0702030302020204" pitchFamily="66" charset="0"/>
              </a:rPr>
              <a:t>"Семей </a:t>
            </a:r>
            <a:r>
              <a:rPr lang="ru-RU" sz="2177" dirty="0" err="1">
                <a:latin typeface="Comic Sans MS" panose="030F0702030302020204" pitchFamily="66" charset="0"/>
              </a:rPr>
              <a:t>орманы</a:t>
            </a:r>
            <a:r>
              <a:rPr lang="ru-RU" sz="2177" dirty="0">
                <a:latin typeface="Comic Sans MS" panose="030F0702030302020204" pitchFamily="66" charset="0"/>
              </a:rPr>
              <a:t>" резерваты </a:t>
            </a:r>
            <a:r>
              <a:rPr lang="ru-RU" sz="2177" dirty="0" err="1">
                <a:latin typeface="Comic Sans MS" panose="030F0702030302020204" pitchFamily="66" charset="0"/>
              </a:rPr>
              <a:t>Шығыс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Қазақстанда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орналасқан</a:t>
            </a:r>
            <a:r>
              <a:rPr lang="ru-RU" sz="2177" dirty="0">
                <a:latin typeface="Comic Sans MS" panose="030F0702030302020204" pitchFamily="66" charset="0"/>
              </a:rPr>
              <a:t>. 2003 </a:t>
            </a:r>
            <a:r>
              <a:rPr lang="ru-RU" sz="2177" dirty="0" err="1">
                <a:latin typeface="Comic Sans MS" panose="030F0702030302020204" pitchFamily="66" charset="0"/>
              </a:rPr>
              <a:t>жылы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құрылған</a:t>
            </a:r>
            <a:r>
              <a:rPr lang="ru-RU" sz="2177" dirty="0">
                <a:latin typeface="Comic Sans MS" panose="030F0702030302020204" pitchFamily="66" charset="0"/>
              </a:rPr>
              <a:t>.</a:t>
            </a:r>
          </a:p>
          <a:p>
            <a:pPr marL="414772" indent="-414772">
              <a:buFont typeface="+mj-lt"/>
              <a:buAutoNum type="arabicPeriod"/>
            </a:pPr>
            <a:r>
              <a:rPr lang="ru-RU" sz="2177" dirty="0">
                <a:latin typeface="Comic Sans MS" panose="030F0702030302020204" pitchFamily="66" charset="0"/>
              </a:rPr>
              <a:t>"</a:t>
            </a:r>
            <a:r>
              <a:rPr lang="ru-RU" sz="2177" dirty="0" err="1">
                <a:latin typeface="Comic Sans MS" panose="030F0702030302020204" pitchFamily="66" charset="0"/>
              </a:rPr>
              <a:t>Ырғыз-Торғай</a:t>
            </a:r>
            <a:r>
              <a:rPr lang="ru-RU" sz="2177" dirty="0">
                <a:latin typeface="Comic Sans MS" panose="030F0702030302020204" pitchFamily="66" charset="0"/>
              </a:rPr>
              <a:t>" резерваты </a:t>
            </a:r>
            <a:r>
              <a:rPr lang="ru-RU" sz="2177" dirty="0" err="1">
                <a:latin typeface="Comic Sans MS" panose="030F0702030302020204" pitchFamily="66" charset="0"/>
              </a:rPr>
              <a:t>Ақтөбе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облысында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орналасқан</a:t>
            </a:r>
            <a:r>
              <a:rPr lang="ru-RU" sz="2177" dirty="0">
                <a:latin typeface="Comic Sans MS" panose="030F0702030302020204" pitchFamily="66" charset="0"/>
              </a:rPr>
              <a:t>. 2007 </a:t>
            </a:r>
            <a:r>
              <a:rPr lang="ru-RU" sz="2177" dirty="0" err="1">
                <a:latin typeface="Comic Sans MS" panose="030F0702030302020204" pitchFamily="66" charset="0"/>
              </a:rPr>
              <a:t>жылы</a:t>
            </a:r>
            <a:r>
              <a:rPr lang="ru-RU" sz="2177" dirty="0">
                <a:latin typeface="Comic Sans MS" panose="030F0702030302020204" pitchFamily="66" charset="0"/>
              </a:rPr>
              <a:t> </a:t>
            </a:r>
            <a:r>
              <a:rPr lang="ru-RU" sz="2177" dirty="0" err="1">
                <a:latin typeface="Comic Sans MS" panose="030F0702030302020204" pitchFamily="66" charset="0"/>
              </a:rPr>
              <a:t>құрылған</a:t>
            </a:r>
            <a:r>
              <a:rPr lang="ru-RU" sz="2177" dirty="0">
                <a:latin typeface="Comic Sans MS" panose="030F0702030302020204" pitchFamily="66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041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049" y="554729"/>
            <a:ext cx="8227583" cy="1698433"/>
          </a:xfrm>
        </p:spPr>
        <p:txBody>
          <a:bodyPr>
            <a:normAutofit/>
          </a:bodyPr>
          <a:lstStyle/>
          <a:p>
            <a:r>
              <a:rPr lang="ru-RU" sz="254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Табиғат</a:t>
            </a:r>
            <a:r>
              <a:rPr lang="ru-RU" sz="254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540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ескерткіштері</a:t>
            </a:r>
            <a:r>
              <a:rPr lang="ru-RU" sz="254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- </a:t>
            </a:r>
            <a:r>
              <a:rPr lang="ru-RU" sz="254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бұл</a:t>
            </a:r>
            <a:r>
              <a:rPr lang="ru-RU" sz="254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540" dirty="0" err="1">
                <a:solidFill>
                  <a:schemeClr val="tx1"/>
                </a:solidFill>
                <a:latin typeface="Comic Sans MS" panose="030F0702030302020204" pitchFamily="66" charset="0"/>
              </a:rPr>
              <a:t>ғылыми</a:t>
            </a:r>
            <a:r>
              <a:rPr lang="ru-RU" sz="254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254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табиғи-тарихи</a:t>
            </a:r>
            <a:r>
              <a:rPr lang="ru-RU" sz="254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254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ағартушылық</a:t>
            </a:r>
            <a:r>
              <a:rPr lang="ru-RU" sz="254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254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мәдени-эстетикалық</a:t>
            </a:r>
            <a:r>
              <a:rPr lang="ru-RU" sz="254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54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маңызы</a:t>
            </a:r>
            <a:r>
              <a:rPr lang="ru-RU" sz="2540" dirty="0">
                <a:solidFill>
                  <a:schemeClr val="tx1"/>
                </a:solidFill>
                <a:latin typeface="Comic Sans MS" panose="030F0702030302020204" pitchFamily="66" charset="0"/>
              </a:rPr>
              <a:t> бар </a:t>
            </a:r>
            <a:r>
              <a:rPr lang="ru-RU" sz="254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бірегей</a:t>
            </a:r>
            <a:r>
              <a:rPr lang="ru-RU" sz="254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54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табиғи</a:t>
            </a:r>
            <a:r>
              <a:rPr lang="ru-RU" sz="254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54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объектілер</a:t>
            </a:r>
            <a:r>
              <a:rPr lang="ru-RU" sz="2540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br>
              <a:rPr lang="ru-RU" sz="254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ru-RU" sz="2540" dirty="0" err="1">
                <a:solidFill>
                  <a:schemeClr val="tx1"/>
                </a:solidFill>
                <a:latin typeface="Comic Sans MS" panose="030F0702030302020204" pitchFamily="66" charset="0"/>
              </a:rPr>
              <a:t>Табиғат</a:t>
            </a:r>
            <a:r>
              <a:rPr lang="ru-RU" sz="254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54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ескерткішінің</a:t>
            </a:r>
            <a:r>
              <a:rPr lang="ru-RU" sz="254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54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ауданы</a:t>
            </a:r>
            <a:r>
              <a:rPr lang="ru-RU" sz="2540" dirty="0">
                <a:solidFill>
                  <a:schemeClr val="tx1"/>
                </a:solidFill>
                <a:latin typeface="Comic Sans MS" panose="030F0702030302020204" pitchFamily="66" charset="0"/>
              </a:rPr>
              <a:t> 2 </a:t>
            </a:r>
            <a:r>
              <a:rPr lang="ru-RU" sz="2540" dirty="0">
                <a:solidFill>
                  <a:schemeClr val="tx1"/>
                </a:solidFill>
                <a:latin typeface="Comic Sans MS" panose="030F0702030302020204" pitchFamily="66" charset="0"/>
              </a:rPr>
              <a:t>га </a:t>
            </a:r>
            <a:r>
              <a:rPr lang="ru-RU" sz="254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аспауы</a:t>
            </a:r>
            <a:r>
              <a:rPr lang="ru-RU" sz="254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54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керек</a:t>
            </a:r>
            <a:r>
              <a:rPr lang="ru-RU" sz="254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045891" y="2449135"/>
            <a:ext cx="8161742" cy="36801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177" b="1" dirty="0" err="1">
                <a:latin typeface="Comic Sans MS" panose="030F0702030302020204" pitchFamily="66" charset="0"/>
              </a:rPr>
              <a:t>Қазақстанда</a:t>
            </a: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latin typeface="Comic Sans MS" panose="030F0702030302020204" pitchFamily="66" charset="0"/>
              </a:rPr>
              <a:t>ресми</a:t>
            </a: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latin typeface="Comic Sans MS" panose="030F0702030302020204" pitchFamily="66" charset="0"/>
              </a:rPr>
              <a:t>тіркелген</a:t>
            </a:r>
            <a:r>
              <a:rPr lang="ru-RU" sz="2177" b="1" dirty="0">
                <a:latin typeface="Comic Sans MS" panose="030F0702030302020204" pitchFamily="66" charset="0"/>
              </a:rPr>
              <a:t> 26 </a:t>
            </a:r>
            <a:r>
              <a:rPr lang="ru-RU" sz="2177" b="1" dirty="0" err="1">
                <a:latin typeface="Comic Sans MS" panose="030F0702030302020204" pitchFamily="66" charset="0"/>
              </a:rPr>
              <a:t>табиғат</a:t>
            </a: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latin typeface="Comic Sans MS" panose="030F0702030302020204" pitchFamily="66" charset="0"/>
              </a:rPr>
              <a:t>ескерткіші</a:t>
            </a:r>
            <a:r>
              <a:rPr lang="ru-RU" sz="2177" b="1" dirty="0">
                <a:latin typeface="Comic Sans MS" panose="030F0702030302020204" pitchFamily="66" charset="0"/>
              </a:rPr>
              <a:t> бар: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177" b="1" dirty="0">
                <a:latin typeface="Comic Sans MS" panose="030F0702030302020204" pitchFamily="66" charset="0"/>
              </a:rPr>
              <a:t>«</a:t>
            </a:r>
            <a:r>
              <a:rPr lang="ru-RU" sz="2177" b="1" dirty="0" err="1">
                <a:latin typeface="Comic Sans MS" panose="030F0702030302020204" pitchFamily="66" charset="0"/>
              </a:rPr>
              <a:t>Шарын</a:t>
            </a: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latin typeface="Comic Sans MS" panose="030F0702030302020204" pitchFamily="66" charset="0"/>
              </a:rPr>
              <a:t>Шаған</a:t>
            </a: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latin typeface="Comic Sans MS" panose="030F0702030302020204" pitchFamily="66" charset="0"/>
              </a:rPr>
              <a:t>орман</a:t>
            </a: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latin typeface="Comic Sans MS" panose="030F0702030302020204" pitchFamily="66" charset="0"/>
              </a:rPr>
              <a:t>саяжайы</a:t>
            </a:r>
            <a:r>
              <a:rPr lang="ru-RU" sz="2177" b="1" dirty="0">
                <a:latin typeface="Comic Sans MS" panose="030F0702030302020204" pitchFamily="66" charset="0"/>
              </a:rPr>
              <a:t>" </a:t>
            </a:r>
            <a:r>
              <a:rPr lang="ru-RU" sz="2177" b="1" dirty="0" err="1">
                <a:latin typeface="Comic Sans MS" panose="030F0702030302020204" pitchFamily="66" charset="0"/>
              </a:rPr>
              <a:t>және</a:t>
            </a:r>
            <a:r>
              <a:rPr lang="ru-RU" sz="2177" b="1" dirty="0">
                <a:latin typeface="Comic Sans MS" panose="030F0702030302020204" pitchFamily="66" charset="0"/>
              </a:rPr>
              <a:t> "</a:t>
            </a:r>
            <a:r>
              <a:rPr lang="ru-RU" sz="2177" b="1" dirty="0" err="1">
                <a:latin typeface="Comic Sans MS" panose="030F0702030302020204" pitchFamily="66" charset="0"/>
              </a:rPr>
              <a:t>Шынтүрген</a:t>
            </a: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latin typeface="Comic Sans MS" panose="030F0702030302020204" pitchFamily="66" charset="0"/>
              </a:rPr>
              <a:t>шырша</a:t>
            </a: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latin typeface="Comic Sans MS" panose="030F0702030302020204" pitchFamily="66" charset="0"/>
              </a:rPr>
              <a:t>ормандары</a:t>
            </a:r>
            <a:r>
              <a:rPr lang="ru-RU" sz="2177" b="1" dirty="0">
                <a:latin typeface="Comic Sans MS" panose="030F0702030302020204" pitchFamily="66" charset="0"/>
              </a:rPr>
              <a:t>« Алматы </a:t>
            </a:r>
            <a:r>
              <a:rPr lang="ru-RU" sz="2177" b="1" dirty="0" err="1">
                <a:latin typeface="Comic Sans MS" panose="030F0702030302020204" pitchFamily="66" charset="0"/>
              </a:rPr>
              <a:t>облысында</a:t>
            </a:r>
            <a:r>
              <a:rPr lang="ru-RU" sz="2177" b="1" dirty="0">
                <a:latin typeface="Comic Sans MS" panose="030F0702030302020204" pitchFamily="66" charset="0"/>
              </a:rPr>
              <a:t>; 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177" b="1" dirty="0">
                <a:latin typeface="Comic Sans MS" panose="030F0702030302020204" pitchFamily="66" charset="0"/>
              </a:rPr>
              <a:t>Павлодар </a:t>
            </a:r>
            <a:r>
              <a:rPr lang="ru-RU" sz="2177" b="1" dirty="0" err="1">
                <a:latin typeface="Comic Sans MS" panose="030F0702030302020204" pitchFamily="66" charset="0"/>
              </a:rPr>
              <a:t>облысында</a:t>
            </a: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>
                <a:latin typeface="Comic Sans MS" panose="030F0702030302020204" pitchFamily="66" charset="0"/>
              </a:rPr>
              <a:t>«</a:t>
            </a:r>
            <a:r>
              <a:rPr lang="ru-RU" sz="2177" b="1" dirty="0" err="1">
                <a:latin typeface="Comic Sans MS" panose="030F0702030302020204" pitchFamily="66" charset="0"/>
              </a:rPr>
              <a:t>Қаз</a:t>
            </a: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latin typeface="Comic Sans MS" panose="030F0702030302020204" pitchFamily="66" charset="0"/>
              </a:rPr>
              <a:t>ұшуы</a:t>
            </a:r>
            <a:r>
              <a:rPr lang="ru-RU" sz="2177" b="1" dirty="0">
                <a:latin typeface="Comic Sans MS" panose="030F0702030302020204" pitchFamily="66" charset="0"/>
              </a:rPr>
              <a:t>" ;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latin typeface="Comic Sans MS" panose="030F0702030302020204" pitchFamily="66" charset="0"/>
              </a:rPr>
              <a:t>Ақмола</a:t>
            </a: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latin typeface="Comic Sans MS" panose="030F0702030302020204" pitchFamily="66" charset="0"/>
              </a:rPr>
              <a:t>облысында</a:t>
            </a:r>
            <a:r>
              <a:rPr lang="ru-RU" sz="2177" b="1" dirty="0">
                <a:latin typeface="Comic Sans MS" panose="030F0702030302020204" pitchFamily="66" charset="0"/>
              </a:rPr>
              <a:t>" </a:t>
            </a:r>
            <a:r>
              <a:rPr lang="ru-RU" sz="2177" b="1" dirty="0" err="1">
                <a:latin typeface="Comic Sans MS" panose="030F0702030302020204" pitchFamily="66" charset="0"/>
              </a:rPr>
              <a:t>таңқурай</a:t>
            </a: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latin typeface="Comic Sans MS" panose="030F0702030302020204" pitchFamily="66" charset="0"/>
              </a:rPr>
              <a:t>мүйісі</a:t>
            </a:r>
            <a:r>
              <a:rPr lang="ru-RU" sz="2177" b="1" dirty="0">
                <a:latin typeface="Comic Sans MS" panose="030F0702030302020204" pitchFamily="66" charset="0"/>
              </a:rPr>
              <a:t>"," </a:t>
            </a:r>
            <a:r>
              <a:rPr lang="ru-RU" sz="2177" b="1" dirty="0" err="1">
                <a:latin typeface="Comic Sans MS" panose="030F0702030302020204" pitchFamily="66" charset="0"/>
              </a:rPr>
              <a:t>шоқы</a:t>
            </a: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latin typeface="Comic Sans MS" panose="030F0702030302020204" pitchFamily="66" charset="0"/>
              </a:rPr>
              <a:t>шоқысы</a:t>
            </a:r>
            <a:r>
              <a:rPr lang="ru-RU" sz="2177" b="1" dirty="0">
                <a:latin typeface="Comic Sans MS" panose="030F0702030302020204" pitchFamily="66" charset="0"/>
              </a:rPr>
              <a:t> " </a:t>
            </a:r>
            <a:r>
              <a:rPr lang="ru-RU" sz="2177" b="1" dirty="0" err="1">
                <a:latin typeface="Comic Sans MS" panose="030F0702030302020204" pitchFamily="66" charset="0"/>
              </a:rPr>
              <a:t>және</a:t>
            </a: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latin typeface="Comic Sans MS" panose="030F0702030302020204" pitchFamily="66" charset="0"/>
              </a:rPr>
              <a:t>т.б</a:t>
            </a:r>
            <a:r>
              <a:rPr lang="ru-RU" sz="2177" b="1" dirty="0">
                <a:latin typeface="Comic Sans MS" panose="030F0702030302020204" pitchFamily="66" charset="0"/>
              </a:rPr>
              <a:t>.;</a:t>
            </a:r>
          </a:p>
          <a:p>
            <a:pPr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177" b="1" dirty="0">
                <a:latin typeface="Comic Sans MS" panose="030F0702030302020204" pitchFamily="66" charset="0"/>
              </a:rPr>
              <a:t>"</a:t>
            </a:r>
            <a:r>
              <a:rPr lang="ru-RU" sz="2177" b="1" dirty="0" err="1">
                <a:latin typeface="Comic Sans MS" panose="030F0702030302020204" pitchFamily="66" charset="0"/>
              </a:rPr>
              <a:t>Күміс</a:t>
            </a:r>
            <a:r>
              <a:rPr lang="ru-RU" sz="2177" b="1" dirty="0">
                <a:latin typeface="Comic Sans MS" panose="030F0702030302020204" pitchFamily="66" charset="0"/>
              </a:rPr>
              <a:t> бор", </a:t>
            </a:r>
            <a:r>
              <a:rPr lang="ru-RU" sz="2177" b="1" dirty="0" err="1">
                <a:latin typeface="Comic Sans MS" panose="030F0702030302020204" pitchFamily="66" charset="0"/>
              </a:rPr>
              <a:t>Солтүстік</a:t>
            </a: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latin typeface="Comic Sans MS" panose="030F0702030302020204" pitchFamily="66" charset="0"/>
              </a:rPr>
              <a:t>Қазақстан</a:t>
            </a: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latin typeface="Comic Sans MS" panose="030F0702030302020204" pitchFamily="66" charset="0"/>
              </a:rPr>
              <a:t>облысындағы</a:t>
            </a:r>
            <a:r>
              <a:rPr lang="ru-RU" sz="2177" b="1" dirty="0">
                <a:latin typeface="Comic Sans MS" panose="030F0702030302020204" pitchFamily="66" charset="0"/>
              </a:rPr>
              <a:t> "</a:t>
            </a:r>
            <a:r>
              <a:rPr lang="ru-RU" sz="2177" b="1" dirty="0" err="1">
                <a:latin typeface="Comic Sans MS" panose="030F0702030302020204" pitchFamily="66" charset="0"/>
              </a:rPr>
              <a:t>реликті</a:t>
            </a: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latin typeface="Comic Sans MS" panose="030F0702030302020204" pitchFamily="66" charset="0"/>
              </a:rPr>
              <a:t>алқап</a:t>
            </a:r>
            <a:r>
              <a:rPr lang="ru-RU" sz="2177" b="1" dirty="0">
                <a:latin typeface="Comic Sans MS" panose="030F0702030302020204" pitchFamily="66" charset="0"/>
              </a:rPr>
              <a:t>" </a:t>
            </a:r>
            <a:r>
              <a:rPr lang="ru-RU" sz="2177" b="1" dirty="0" err="1">
                <a:latin typeface="Comic Sans MS" panose="030F0702030302020204" pitchFamily="66" charset="0"/>
              </a:rPr>
              <a:t>және</a:t>
            </a:r>
            <a:r>
              <a:rPr lang="ru-RU" sz="2177" b="1" dirty="0">
                <a:latin typeface="Comic Sans MS" panose="030F0702030302020204" pitchFamily="66" charset="0"/>
              </a:rPr>
              <a:t> </a:t>
            </a:r>
            <a:r>
              <a:rPr lang="ru-RU" sz="2177" b="1" dirty="0" err="1">
                <a:latin typeface="Comic Sans MS" panose="030F0702030302020204" pitchFamily="66" charset="0"/>
              </a:rPr>
              <a:t>т.б</a:t>
            </a:r>
            <a:r>
              <a:rPr lang="ru-RU" sz="2177" b="1" dirty="0">
                <a:latin typeface="Comic Sans MS" panose="030F0702030302020204" pitchFamily="66" charset="0"/>
              </a:rPr>
              <a:t>.</a:t>
            </a:r>
            <a:endParaRPr lang="ru-RU" sz="2177" b="1" dirty="0">
              <a:latin typeface="Comic Sans MS" panose="030F0702030302020204" pitchFamily="66" charset="0"/>
            </a:endParaRPr>
          </a:p>
          <a:p>
            <a:pPr marL="414772" indent="-414772"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49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980049" y="554729"/>
            <a:ext cx="8227583" cy="5574555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sz="3266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числе перспективных значатся:</a:t>
            </a:r>
          </a:p>
          <a:p>
            <a:pPr marL="414772" indent="-414772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/>
              <a:t>«</a:t>
            </a:r>
            <a:r>
              <a:rPr lang="ru-RU" b="1" dirty="0" err="1"/>
              <a:t>Саурские</a:t>
            </a:r>
            <a:r>
              <a:rPr lang="ru-RU" b="1" dirty="0"/>
              <a:t> ельники»</a:t>
            </a:r>
            <a:endParaRPr lang="ru-RU" dirty="0"/>
          </a:p>
          <a:p>
            <a:pPr marL="414772" indent="-414772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/>
              <a:t>«</a:t>
            </a:r>
            <a:r>
              <a:rPr lang="ru-RU" b="1" dirty="0" err="1"/>
              <a:t>Кошкорганский</a:t>
            </a:r>
            <a:r>
              <a:rPr lang="ru-RU" b="1" dirty="0"/>
              <a:t> палеонто­логический памятник»</a:t>
            </a:r>
            <a:endParaRPr lang="ru-RU" dirty="0"/>
          </a:p>
          <a:p>
            <a:pPr marL="414772" indent="-414772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/>
              <a:t>«</a:t>
            </a:r>
            <a:r>
              <a:rPr lang="ru-RU" b="1" dirty="0" err="1"/>
              <a:t>Каракия</a:t>
            </a:r>
            <a:r>
              <a:rPr lang="ru-RU" b="1" dirty="0"/>
              <a:t>» (впадина)</a:t>
            </a:r>
            <a:endParaRPr lang="ru-RU" dirty="0"/>
          </a:p>
          <a:p>
            <a:pPr marL="414772" indent="-414772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/>
              <a:t>«Озеро </a:t>
            </a:r>
            <a:r>
              <a:rPr lang="ru-RU" b="1" dirty="0" err="1"/>
              <a:t>Муялды</a:t>
            </a:r>
            <a:r>
              <a:rPr lang="ru-RU" b="1" dirty="0"/>
              <a:t>»</a:t>
            </a:r>
            <a:endParaRPr lang="ru-RU" dirty="0"/>
          </a:p>
          <a:p>
            <a:pPr marL="414772" indent="-414772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/>
              <a:t>«</a:t>
            </a:r>
            <a:r>
              <a:rPr lang="ru-RU" b="1" dirty="0" err="1"/>
              <a:t>Каркаралинское</a:t>
            </a:r>
            <a:r>
              <a:rPr lang="ru-RU" b="1" dirty="0"/>
              <a:t> реликтово-сфагновое болото»</a:t>
            </a:r>
            <a:endParaRPr lang="ru-RU" dirty="0"/>
          </a:p>
          <a:p>
            <a:pPr marL="414772" indent="-414772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/>
              <a:t>«</a:t>
            </a:r>
            <a:r>
              <a:rPr lang="ru-RU" b="1" dirty="0" err="1"/>
              <a:t>Сайбоздакский</a:t>
            </a:r>
            <a:r>
              <a:rPr lang="ru-RU" b="1" dirty="0"/>
              <a:t> березовый лес»</a:t>
            </a:r>
            <a:endParaRPr lang="ru-RU" dirty="0"/>
          </a:p>
          <a:p>
            <a:pPr marL="414772" indent="-414772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/>
              <a:t>«</a:t>
            </a:r>
            <a:r>
              <a:rPr lang="ru-RU" b="1" dirty="0" err="1"/>
              <a:t>Тарханское</a:t>
            </a:r>
            <a:r>
              <a:rPr lang="ru-RU" b="1" dirty="0"/>
              <a:t> геологическое ме­сторождение» (рудник)</a:t>
            </a:r>
            <a:endParaRPr lang="ru-RU" dirty="0"/>
          </a:p>
          <a:p>
            <a:pPr marL="414772" indent="-414772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b="1" dirty="0"/>
              <a:t>«</a:t>
            </a:r>
            <a:r>
              <a:rPr lang="ru-RU" b="1" dirty="0" err="1"/>
              <a:t>Шарынский</a:t>
            </a:r>
            <a:r>
              <a:rPr lang="ru-RU" b="1" dirty="0"/>
              <a:t> каньон»</a:t>
            </a:r>
            <a:endParaRPr lang="ru-RU" dirty="0"/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8194" name="Picture 2" descr="http://cupidon74.ru/charyn/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07" y="1"/>
            <a:ext cx="9193273" cy="6857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21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err="1">
                <a:latin typeface="Comic Sans MS" panose="030F0702030302020204" pitchFamily="66" charset="0"/>
                <a:cs typeface="Times New Roman" pitchFamily="18" charset="0"/>
              </a:rPr>
              <a:t>Әдебиеттер</a:t>
            </a:r>
            <a:r>
              <a:rPr lang="ru-RU" sz="3200" b="1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Comic Sans MS" panose="030F0702030302020204" pitchFamily="66" charset="0"/>
                <a:cs typeface="Times New Roman" pitchFamily="18" charset="0"/>
              </a:rPr>
              <a:t>және</a:t>
            </a:r>
            <a:r>
              <a:rPr lang="ru-RU" sz="3200" b="1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Comic Sans MS" panose="030F0702030302020204" pitchFamily="66" charset="0"/>
                <a:cs typeface="Times New Roman" pitchFamily="18" charset="0"/>
              </a:rPr>
              <a:t>ресурстар</a:t>
            </a:r>
            <a:r>
              <a:rPr lang="ru-RU" sz="3200" b="1" dirty="0">
                <a:latin typeface="Comic Sans MS" panose="030F0702030302020204" pitchFamily="66" charset="0"/>
                <a:cs typeface="Times New Roman" pitchFamily="18" charset="0"/>
              </a:rPr>
              <a:t>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447800"/>
            <a:ext cx="9601200" cy="44196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Comic Sans MS" panose="030F0702030302020204" pitchFamily="66" charset="0"/>
              </a:rPr>
              <a:t>Изучение биологического разнообразия Казахстана на современном этапе / Материалы международной научной Конференции </a:t>
            </a:r>
            <a:r>
              <a:rPr lang="ru-RU" dirty="0" err="1">
                <a:latin typeface="Comic Sans MS" panose="030F0702030302020204" pitchFamily="66" charset="0"/>
              </a:rPr>
              <a:t>посв</a:t>
            </a:r>
            <a:r>
              <a:rPr lang="ru-RU" dirty="0">
                <a:latin typeface="Comic Sans MS" panose="030F0702030302020204" pitchFamily="66" charset="0"/>
              </a:rPr>
              <a:t>. Юбилейном датам выдающихся ученых – ботаников Казахстана. Алматы, 6-7 июня, 2013.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>
                <a:latin typeface="Comic Sans MS" panose="030F0702030302020204" pitchFamily="66" charset="0"/>
              </a:rPr>
              <a:t>Олонова</a:t>
            </a:r>
            <a:r>
              <a:rPr lang="ru-RU" dirty="0">
                <a:latin typeface="Comic Sans MS" panose="030F0702030302020204" pitchFamily="66" charset="0"/>
              </a:rPr>
              <a:t> М.В., </a:t>
            </a:r>
            <a:r>
              <a:rPr lang="ru-RU" dirty="0" err="1">
                <a:latin typeface="Comic Sans MS" panose="030F0702030302020204" pitchFamily="66" charset="0"/>
              </a:rPr>
              <a:t>Чжанг</a:t>
            </a:r>
            <a:r>
              <a:rPr lang="ru-RU" dirty="0">
                <a:latin typeface="Comic Sans MS" panose="030F0702030302020204" pitchFamily="66" charset="0"/>
              </a:rPr>
              <a:t> Д., </a:t>
            </a:r>
            <a:r>
              <a:rPr lang="ru-RU" dirty="0" err="1">
                <a:latin typeface="Comic Sans MS" panose="030F0702030302020204" pitchFamily="66" charset="0"/>
              </a:rPr>
              <a:t>Бекет</a:t>
            </a:r>
            <a:r>
              <a:rPr lang="ru-RU" dirty="0">
                <a:latin typeface="Comic Sans MS" panose="030F0702030302020204" pitchFamily="66" charset="0"/>
              </a:rPr>
              <a:t> У. Вестник Томского гос. Университета Биология 2013 № 1 (21) С.59-73.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Comic Sans MS" panose="030F0702030302020204" pitchFamily="66" charset="0"/>
              </a:rPr>
              <a:t>Глазунов В.А. Охрана растительного мира XIII съезд русского </a:t>
            </a:r>
            <a:r>
              <a:rPr lang="ru-RU" dirty="0" err="1">
                <a:latin typeface="Comic Sans MS" panose="030F0702030302020204" pitchFamily="66" charset="0"/>
              </a:rPr>
              <a:t>ботан.общества</a:t>
            </a:r>
            <a:r>
              <a:rPr lang="ru-RU" dirty="0">
                <a:latin typeface="Comic Sans MS" panose="030F0702030302020204" pitchFamily="66" charset="0"/>
              </a:rPr>
              <a:t> (16-22 сентября, 2013 г., С.12-13).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>
                <a:latin typeface="Comic Sans MS" panose="030F0702030302020204" pitchFamily="66" charset="0"/>
              </a:rPr>
              <a:t>Л.А.Димеева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Г.М.Кудабаева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П.В.Веселова</a:t>
            </a:r>
            <a:r>
              <a:rPr lang="ru-RU" dirty="0">
                <a:latin typeface="Comic Sans MS" panose="030F0702030302020204" pitchFamily="66" charset="0"/>
              </a:rPr>
              <a:t> Охрана растительного мира XIII съезд </a:t>
            </a:r>
            <a:r>
              <a:rPr lang="ru-RU" dirty="0" err="1">
                <a:latin typeface="Comic Sans MS" panose="030F0702030302020204" pitchFamily="66" charset="0"/>
              </a:rPr>
              <a:t>рус.ботан.общ</a:t>
            </a:r>
            <a:r>
              <a:rPr lang="ru-RU" dirty="0">
                <a:latin typeface="Comic Sans MS" panose="030F0702030302020204" pitchFamily="66" charset="0"/>
              </a:rPr>
              <a:t>. (16-22 сентября, 2013 г., С.17-18).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Comic Sans MS" panose="030F0702030302020204" pitchFamily="66" charset="0"/>
              </a:rPr>
              <a:t>Мухитдинов Н.М. Геоботаника. Алматы., 2011. 384 б.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>
                <a:latin typeface="Comic Sans MS" panose="030F0702030302020204" pitchFamily="66" charset="0"/>
              </a:rPr>
              <a:t>Камелин</a:t>
            </a:r>
            <a:r>
              <a:rPr lang="ru-RU" dirty="0">
                <a:latin typeface="Comic Sans MS" panose="030F0702030302020204" pitchFamily="66" charset="0"/>
              </a:rPr>
              <a:t> Р.Б. Актуальные проблемы геоботаники III </a:t>
            </a:r>
            <a:r>
              <a:rPr lang="ru-RU" dirty="0" err="1">
                <a:latin typeface="Comic Sans MS" panose="030F0702030302020204" pitchFamily="66" charset="0"/>
              </a:rPr>
              <a:t>Всероссиская</a:t>
            </a:r>
            <a:r>
              <a:rPr lang="ru-RU" dirty="0">
                <a:latin typeface="Comic Sans MS" panose="030F0702030302020204" pitchFamily="66" charset="0"/>
              </a:rPr>
              <a:t> школа конференция Научный центр РАН Петрозаводск., 2007., С.8-22.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Comic Sans MS" panose="030F0702030302020204" pitchFamily="66" charset="0"/>
              </a:rPr>
              <a:t>Розенберг Г.С. Актуальные проблемы геоботаники III </a:t>
            </a:r>
            <a:r>
              <a:rPr lang="ru-RU" dirty="0" err="1">
                <a:latin typeface="Comic Sans MS" panose="030F0702030302020204" pitchFamily="66" charset="0"/>
              </a:rPr>
              <a:t>Всероссиская</a:t>
            </a:r>
            <a:r>
              <a:rPr lang="ru-RU" dirty="0">
                <a:latin typeface="Comic Sans MS" panose="030F0702030302020204" pitchFamily="66" charset="0"/>
              </a:rPr>
              <a:t> школа- конференция Научный центр РАН Петрозаводск., 2007., С.72-118.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02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AE1724-69F1-F97F-F33C-FE23D3A5F2F2}"/>
              </a:ext>
            </a:extLst>
          </p:cNvPr>
          <p:cNvSpPr txBox="1"/>
          <p:nvPr/>
        </p:nvSpPr>
        <p:spPr>
          <a:xfrm>
            <a:off x="1706880" y="2505670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0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Назарларыңызға рахмет!</a:t>
            </a:r>
            <a:endParaRPr lang="ru-KZ" sz="40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87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f.ppt-online.org/files/slide/o/oK7U3EcfLqpxMX5BgG81FD9R0mhsJ6dPAkwYuj/slide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431" y="291039"/>
            <a:ext cx="8361889" cy="626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084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049" y="554728"/>
            <a:ext cx="8227583" cy="653244"/>
          </a:xfrm>
        </p:spPr>
        <p:txBody>
          <a:bodyPr>
            <a:normAutofit fontScale="90000"/>
          </a:bodyPr>
          <a:lstStyle/>
          <a:p>
            <a:r>
              <a:rPr lang="ru-RU" sz="4355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Қорық</a:t>
            </a:r>
            <a:r>
              <a:rPr lang="ru-RU" sz="4355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4355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дегеніміз</a:t>
            </a:r>
            <a:r>
              <a:rPr lang="ru-RU" sz="4355" b="1" dirty="0">
                <a:solidFill>
                  <a:schemeClr val="tx1"/>
                </a:solidFill>
                <a:latin typeface="Comic Sans MS" panose="030F0702030302020204" pitchFamily="66" charset="0"/>
              </a:rPr>
              <a:t> -  </a:t>
            </a:r>
            <a:endParaRPr lang="ru-RU" sz="4355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4294967295"/>
          </p:nvPr>
        </p:nvSpPr>
        <p:spPr>
          <a:xfrm>
            <a:off x="1980050" y="1689779"/>
            <a:ext cx="8100737" cy="4439506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b="1" dirty="0"/>
              <a:t>   </a:t>
            </a:r>
            <a:r>
              <a:rPr lang="ru-RU" dirty="0" err="1">
                <a:latin typeface="Comic Sans MS" panose="030F0702030302020204" pitchFamily="66" charset="0"/>
              </a:rPr>
              <a:t>Б</a:t>
            </a:r>
            <a:r>
              <a:rPr lang="ru-RU" dirty="0" err="1" smtClean="0">
                <a:latin typeface="Comic Sans MS" panose="030F0702030302020204" pitchFamily="66" charset="0"/>
              </a:rPr>
              <a:t>ұл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сирек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кездесетін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бағалы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жануарлар</a:t>
            </a:r>
            <a:r>
              <a:rPr lang="ru-RU" dirty="0">
                <a:latin typeface="Comic Sans MS" panose="030F0702030302020204" pitchFamily="66" charset="0"/>
              </a:rPr>
              <a:t> мен </a:t>
            </a:r>
            <a:r>
              <a:rPr lang="ru-RU" dirty="0" err="1">
                <a:latin typeface="Comic Sans MS" panose="030F0702030302020204" pitchFamily="66" charset="0"/>
              </a:rPr>
              <a:t>өсімдіктердің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табиғи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ландшафттары</a:t>
            </a:r>
            <a:r>
              <a:rPr lang="ru-RU" dirty="0">
                <a:latin typeface="Comic Sans MS" panose="030F0702030302020204" pitchFamily="66" charset="0"/>
              </a:rPr>
              <a:t> мен </a:t>
            </a:r>
            <a:r>
              <a:rPr lang="ru-RU" dirty="0" err="1">
                <a:latin typeface="Comic Sans MS" panose="030F0702030302020204" pitchFamily="66" charset="0"/>
              </a:rPr>
              <a:t>тіршілік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ету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ортасы</a:t>
            </a:r>
            <a:r>
              <a:rPr lang="ru-RU" dirty="0">
                <a:latin typeface="Comic Sans MS" panose="030F0702030302020204" pitchFamily="66" charset="0"/>
              </a:rPr>
              <a:t> бар </a:t>
            </a:r>
            <a:r>
              <a:rPr lang="ru-RU" dirty="0" err="1">
                <a:latin typeface="Comic Sans MS" panose="030F0702030302020204" pitchFamily="66" charset="0"/>
              </a:rPr>
              <a:t>адам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іс-әрекетіне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әсер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етпейтін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табиғаттың</a:t>
            </a:r>
            <a:r>
              <a:rPr lang="ru-RU" dirty="0">
                <a:latin typeface="Comic Sans MS" panose="030F0702030302020204" pitchFamily="66" charset="0"/>
              </a:rPr>
              <a:t> таза </a:t>
            </a:r>
            <a:r>
              <a:rPr lang="ru-RU" dirty="0" err="1">
                <a:latin typeface="Comic Sans MS" panose="030F0702030302020204" pitchFamily="66" charset="0"/>
              </a:rPr>
              <a:t>бұрыштары</a:t>
            </a:r>
            <a:r>
              <a:rPr lang="ru-RU" dirty="0">
                <a:latin typeface="Comic Sans MS" panose="030F0702030302020204" pitchFamily="66" charset="0"/>
              </a:rPr>
              <a:t>.  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endParaRPr lang="ru-RU" dirty="0"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dirty="0">
                <a:latin typeface="Comic Sans MS" panose="030F0702030302020204" pitchFamily="66" charset="0"/>
              </a:rPr>
              <a:t>  </a:t>
            </a:r>
            <a:r>
              <a:rPr lang="ru-RU" dirty="0" err="1">
                <a:latin typeface="Comic Sans MS" panose="030F0702030302020204" pitchFamily="66" charset="0"/>
              </a:rPr>
              <a:t>Қорық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орындарының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табиғи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кешені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толығымен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мәңгілікке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экономикалық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пайдаланудан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алынады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және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мемлекеттің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қорғауында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болады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951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2117" y="111586"/>
            <a:ext cx="7774154" cy="1596177"/>
          </a:xfrm>
        </p:spPr>
        <p:txBody>
          <a:bodyPr>
            <a:normAutofit/>
          </a:bodyPr>
          <a:lstStyle/>
          <a:p>
            <a:pPr algn="ctr"/>
            <a:r>
              <a:rPr lang="ru-RU" sz="3266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Ерекше</a:t>
            </a:r>
            <a:r>
              <a:rPr lang="ru-RU" sz="326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66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қорғалатын</a:t>
            </a:r>
            <a:r>
              <a:rPr lang="ru-RU" sz="326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66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табиғи</a:t>
            </a:r>
            <a:r>
              <a:rPr lang="ru-RU" sz="326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66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аймақ</a:t>
            </a:r>
            <a:r>
              <a:rPr lang="ru-RU" sz="326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ru-RU" sz="3266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861476" y="1566885"/>
            <a:ext cx="8571780" cy="5007886"/>
          </a:xfrm>
        </p:spPr>
        <p:txBody>
          <a:bodyPr/>
          <a:lstStyle/>
          <a:p>
            <a:pPr marL="481020" indent="-4810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996" dirty="0" err="1">
                <a:latin typeface="Comic Sans MS" panose="030F0702030302020204" pitchFamily="66" charset="0"/>
              </a:rPr>
              <a:t>Мемлекеттік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табиғи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қорықтар</a:t>
            </a:r>
            <a:r>
              <a:rPr lang="ru-RU" sz="1996" dirty="0">
                <a:latin typeface="Comic Sans MS" panose="030F0702030302020204" pitchFamily="66" charset="0"/>
              </a:rPr>
              <a:t> - 10</a:t>
            </a:r>
          </a:p>
          <a:p>
            <a:pPr marL="481020" indent="-4810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996" dirty="0" err="1">
                <a:latin typeface="Comic Sans MS" panose="030F0702030302020204" pitchFamily="66" charset="0"/>
              </a:rPr>
              <a:t>Ұлттық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табиғи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парктер</a:t>
            </a:r>
            <a:r>
              <a:rPr lang="ru-RU" sz="1996" dirty="0">
                <a:latin typeface="Comic Sans MS" panose="030F0702030302020204" pitchFamily="66" charset="0"/>
              </a:rPr>
              <a:t> - 12</a:t>
            </a:r>
          </a:p>
          <a:p>
            <a:pPr marL="481020" indent="-4810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996" dirty="0" err="1">
                <a:latin typeface="Comic Sans MS" panose="030F0702030302020204" pitchFamily="66" charset="0"/>
              </a:rPr>
              <a:t>Мемлекеттік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табиғи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резерваттар</a:t>
            </a:r>
            <a:r>
              <a:rPr lang="ru-RU" sz="1996" dirty="0">
                <a:latin typeface="Comic Sans MS" panose="030F0702030302020204" pitchFamily="66" charset="0"/>
              </a:rPr>
              <a:t> - 4</a:t>
            </a:r>
          </a:p>
          <a:p>
            <a:pPr marL="481020" indent="-4810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996" dirty="0" err="1">
                <a:latin typeface="Comic Sans MS" panose="030F0702030302020204" pitchFamily="66" charset="0"/>
              </a:rPr>
              <a:t>Мемлекеттік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табиғи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қаумалдар</a:t>
            </a:r>
            <a:r>
              <a:rPr lang="ru-RU" sz="1996" dirty="0">
                <a:latin typeface="Comic Sans MS" panose="030F0702030302020204" pitchFamily="66" charset="0"/>
              </a:rPr>
              <a:t> - 80</a:t>
            </a:r>
          </a:p>
          <a:p>
            <a:pPr marL="481020" indent="-4810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996" dirty="0" err="1">
                <a:latin typeface="Comic Sans MS" panose="030F0702030302020204" pitchFamily="66" charset="0"/>
              </a:rPr>
              <a:t>Табиғат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ескерткіштері</a:t>
            </a:r>
            <a:r>
              <a:rPr lang="ru-RU" sz="1996" dirty="0">
                <a:latin typeface="Comic Sans MS" panose="030F0702030302020204" pitchFamily="66" charset="0"/>
              </a:rPr>
              <a:t> – 26 (60)</a:t>
            </a:r>
          </a:p>
          <a:p>
            <a:pPr marL="481020" indent="-4810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996" dirty="0" err="1">
                <a:latin typeface="Comic Sans MS" panose="030F0702030302020204" pitchFamily="66" charset="0"/>
              </a:rPr>
              <a:t>Биосфералық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қорықтар</a:t>
            </a:r>
            <a:r>
              <a:rPr lang="ru-RU" sz="1996" dirty="0">
                <a:latin typeface="Comic Sans MS" panose="030F0702030302020204" pitchFamily="66" charset="0"/>
              </a:rPr>
              <a:t>.</a:t>
            </a:r>
          </a:p>
          <a:p>
            <a:pPr marL="481020" indent="-4810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996" dirty="0" err="1">
                <a:latin typeface="Comic Sans MS" panose="030F0702030302020204" pitchFamily="66" charset="0"/>
              </a:rPr>
              <a:t>Мемлекеттік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геологиялық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парктер.Мемлекеттік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ботаникалық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саябақтар</a:t>
            </a:r>
            <a:r>
              <a:rPr lang="ru-RU" sz="1996" dirty="0">
                <a:latin typeface="Comic Sans MS" panose="030F0702030302020204" pitchFamily="66" charset="0"/>
              </a:rPr>
              <a:t>. </a:t>
            </a:r>
            <a:r>
              <a:rPr lang="ru-RU" sz="1996" dirty="0" err="1">
                <a:latin typeface="Comic Sans MS" panose="030F0702030302020204" pitchFamily="66" charset="0"/>
              </a:rPr>
              <a:t>Мемлекеттік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зоологиялық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парктер</a:t>
            </a:r>
            <a:r>
              <a:rPr lang="ru-RU" sz="1996" dirty="0">
                <a:latin typeface="Comic Sans MS" panose="030F0702030302020204" pitchFamily="66" charset="0"/>
              </a:rPr>
              <a:t>. </a:t>
            </a:r>
            <a:r>
              <a:rPr lang="ru-RU" sz="1996" dirty="0" err="1">
                <a:latin typeface="Comic Sans MS" panose="030F0702030302020204" pitchFamily="66" charset="0"/>
              </a:rPr>
              <a:t>Дендрологиялық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парктер</a:t>
            </a:r>
            <a:r>
              <a:rPr lang="ru-RU" sz="1996" dirty="0">
                <a:latin typeface="Comic Sans MS" panose="030F0702030302020204" pitchFamily="66" charset="0"/>
              </a:rPr>
              <a:t>. </a:t>
            </a:r>
            <a:r>
              <a:rPr lang="ru-RU" sz="1996" dirty="0" err="1">
                <a:latin typeface="Comic Sans MS" panose="030F0702030302020204" pitchFamily="66" charset="0"/>
              </a:rPr>
              <a:t>Мемлекеттік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ерекше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қорғалатын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табиғи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аудандар</a:t>
            </a:r>
            <a:r>
              <a:rPr lang="ru-RU" sz="1996" dirty="0">
                <a:latin typeface="Comic Sans MS" panose="030F0702030302020204" pitchFamily="66" charset="0"/>
              </a:rPr>
              <a:t>. </a:t>
            </a:r>
            <a:r>
              <a:rPr lang="ru-RU" sz="1996" dirty="0" err="1">
                <a:latin typeface="Comic Sans MS" panose="030F0702030302020204" pitchFamily="66" charset="0"/>
              </a:rPr>
              <a:t>Арнаулы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мемлекеттік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мақсаттағы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немесе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ғылыми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маңызы</a:t>
            </a:r>
            <a:r>
              <a:rPr lang="ru-RU" sz="1996" dirty="0">
                <a:latin typeface="Comic Sans MS" panose="030F0702030302020204" pitchFamily="66" charset="0"/>
              </a:rPr>
              <a:t> бар су </a:t>
            </a:r>
            <a:r>
              <a:rPr lang="ru-RU" sz="1996" dirty="0" err="1">
                <a:latin typeface="Comic Sans MS" panose="030F0702030302020204" pitchFamily="66" charset="0"/>
              </a:rPr>
              <a:t>айдындары</a:t>
            </a:r>
            <a:r>
              <a:rPr lang="ru-RU" sz="1996" dirty="0">
                <a:latin typeface="Comic Sans MS" panose="030F0702030302020204" pitchFamily="66" charset="0"/>
              </a:rPr>
              <a:t>. </a:t>
            </a:r>
            <a:r>
              <a:rPr lang="ru-RU" sz="1996" dirty="0" err="1">
                <a:latin typeface="Comic Sans MS" panose="030F0702030302020204" pitchFamily="66" charset="0"/>
              </a:rPr>
              <a:t>Халықаралық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маңызы</a:t>
            </a:r>
            <a:r>
              <a:rPr lang="ru-RU" sz="1996" dirty="0">
                <a:latin typeface="Comic Sans MS" panose="030F0702030302020204" pitchFamily="66" charset="0"/>
              </a:rPr>
              <a:t> бар </a:t>
            </a:r>
            <a:r>
              <a:rPr lang="ru-RU" sz="1996" dirty="0" err="1">
                <a:latin typeface="Comic Sans MS" panose="030F0702030302020204" pitchFamily="66" charset="0"/>
              </a:rPr>
              <a:t>сулы-батпақты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жер</a:t>
            </a:r>
            <a:r>
              <a:rPr lang="ru-RU" sz="1996" dirty="0">
                <a:latin typeface="Comic Sans MS" panose="030F0702030302020204" pitchFamily="66" charset="0"/>
              </a:rPr>
              <a:t>. </a:t>
            </a:r>
            <a:r>
              <a:rPr lang="ru-RU" sz="1996" dirty="0" err="1">
                <a:latin typeface="Comic Sans MS" panose="030F0702030302020204" pitchFamily="66" charset="0"/>
              </a:rPr>
              <a:t>Экологиялық</a:t>
            </a:r>
            <a:r>
              <a:rPr lang="ru-RU" sz="1996" dirty="0">
                <a:latin typeface="Comic Sans MS" panose="030F0702030302020204" pitchFamily="66" charset="0"/>
              </a:rPr>
              <a:t>, </a:t>
            </a:r>
            <a:r>
              <a:rPr lang="ru-RU" sz="1996" dirty="0" err="1">
                <a:latin typeface="Comic Sans MS" panose="030F0702030302020204" pitchFamily="66" charset="0"/>
              </a:rPr>
              <a:t>ғылыми</a:t>
            </a:r>
            <a:r>
              <a:rPr lang="ru-RU" sz="1996" dirty="0">
                <a:latin typeface="Comic Sans MS" panose="030F0702030302020204" pitchFamily="66" charset="0"/>
              </a:rPr>
              <a:t>, </a:t>
            </a:r>
            <a:r>
              <a:rPr lang="ru-RU" sz="1996" dirty="0" err="1">
                <a:latin typeface="Comic Sans MS" panose="030F0702030302020204" pitchFamily="66" charset="0"/>
              </a:rPr>
              <a:t>мәдени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маңызы</a:t>
            </a:r>
            <a:r>
              <a:rPr lang="ru-RU" sz="1996" dirty="0">
                <a:latin typeface="Comic Sans MS" panose="030F0702030302020204" pitchFamily="66" charset="0"/>
              </a:rPr>
              <a:t> бар </a:t>
            </a:r>
            <a:r>
              <a:rPr lang="ru-RU" sz="1996" dirty="0" err="1">
                <a:latin typeface="Comic Sans MS" panose="030F0702030302020204" pitchFamily="66" charset="0"/>
              </a:rPr>
              <a:t>жер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қойнауы</a:t>
            </a:r>
            <a:r>
              <a:rPr lang="ru-RU" sz="1996" dirty="0">
                <a:latin typeface="Comic Sans MS" panose="030F0702030302020204" pitchFamily="66" charset="0"/>
              </a:rPr>
              <a:t> </a:t>
            </a:r>
            <a:r>
              <a:rPr lang="ru-RU" sz="1996" dirty="0" err="1">
                <a:latin typeface="Comic Sans MS" panose="030F0702030302020204" pitchFamily="66" charset="0"/>
              </a:rPr>
              <a:t>учаскелері</a:t>
            </a:r>
            <a:r>
              <a:rPr lang="ru-RU" sz="1996" dirty="0">
                <a:latin typeface="Comic Sans MS" panose="030F0702030302020204" pitchFamily="66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895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heslide.ru/img/thumbs/dfc7d0ca14e11688a71b0a7c658117b7-8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227" y="399403"/>
            <a:ext cx="8049485" cy="603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23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17/1139690/slide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61" y="353319"/>
            <a:ext cx="8385197" cy="628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77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049" y="554728"/>
            <a:ext cx="8227583" cy="6532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355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Ақсу-Жабағылы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3266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қорығы</a:t>
            </a:r>
            <a:r>
              <a:rPr lang="ru-RU" sz="3266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1800029" y="1273296"/>
          <a:ext cx="8648590" cy="5147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9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91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032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Атауы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қ</a:t>
                      </a:r>
                      <a:r>
                        <a:rPr lang="ru-RU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ұрылған</a:t>
                      </a:r>
                      <a:r>
                        <a:rPr lang="ru-RU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жылы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Географиялық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орналасуы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Қорғауға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алынған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обьектілері</a:t>
                      </a:r>
                      <a:endParaRPr lang="ru-RU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Ерекшеліктері</a:t>
                      </a:r>
                      <a:r>
                        <a:rPr lang="ru-RU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 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753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Аксу – </a:t>
                      </a:r>
                      <a:r>
                        <a:rPr lang="ru-RU" sz="1600" b="0" dirty="0" err="1" smtClean="0">
                          <a:effectLst/>
                          <a:latin typeface="Comic Sans MS" panose="030F0702030302020204" pitchFamily="66" charset="0"/>
                        </a:rPr>
                        <a:t>Жабағылы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1926</a:t>
                      </a: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Батыс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Тянь-Шань (Талас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Алатауы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)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және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smtClean="0">
                          <a:effectLst/>
                          <a:latin typeface="Comic Sans MS" panose="030F0702030302020204" pitchFamily="66" charset="0"/>
                        </a:rPr>
                        <a:t>ОҚО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және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Жамбыл </a:t>
                      </a:r>
                      <a:r>
                        <a:rPr lang="ru-RU" sz="1600" b="0" dirty="0" err="1" smtClean="0">
                          <a:effectLst/>
                          <a:latin typeface="Comic Sans MS" panose="030F0702030302020204" pitchFamily="66" charset="0"/>
                        </a:rPr>
                        <a:t>облысы</a:t>
                      </a:r>
                      <a:endParaRPr lang="ru-RU" sz="1600" b="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4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биік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таулы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белдеу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.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Палеонтологиялық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бөлім</a:t>
                      </a:r>
                      <a:r>
                        <a:rPr lang="ru-RU" sz="1600" b="0" dirty="0" smtClean="0">
                          <a:effectLst/>
                          <a:latin typeface="Comic Sans MS" panose="030F0702030302020204" pitchFamily="66" charset="0"/>
                        </a:rPr>
                        <a:t>. </a:t>
                      </a:r>
                      <a:r>
                        <a:rPr lang="ru-RU" sz="1600" b="0" dirty="0" err="1" smtClean="0">
                          <a:effectLst/>
                          <a:latin typeface="Comic Sans MS" panose="030F0702030302020204" pitchFamily="66" charset="0"/>
                        </a:rPr>
                        <a:t>Өсімдіктері</a:t>
                      </a:r>
                      <a:r>
                        <a:rPr lang="ru-RU" sz="1600" b="0" dirty="0" smtClean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-1404 </a:t>
                      </a:r>
                      <a:r>
                        <a:rPr lang="ru-RU" sz="1600" b="0" dirty="0" smtClean="0">
                          <a:effectLst/>
                          <a:latin typeface="Comic Sans MS" panose="030F0702030302020204" pitchFamily="66" charset="0"/>
                        </a:rPr>
                        <a:t>(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б</a:t>
                      </a:r>
                      <a:r>
                        <a:rPr lang="ru-RU" sz="1600" b="0" dirty="0" err="1" smtClean="0">
                          <a:effectLst/>
                          <a:latin typeface="Comic Sans MS" panose="030F0702030302020204" pitchFamily="66" charset="0"/>
                        </a:rPr>
                        <a:t>адам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алма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жүзім</a:t>
                      </a:r>
                      <a:r>
                        <a:rPr lang="ru-RU" sz="1600" b="0" dirty="0" smtClean="0">
                          <a:effectLst/>
                          <a:latin typeface="Comic Sans MS" panose="030F0702030302020204" pitchFamily="66" charset="0"/>
                        </a:rPr>
                        <a:t>) </a:t>
                      </a:r>
                      <a:r>
                        <a:rPr lang="ru-RU" sz="1600" b="0" dirty="0" err="1" smtClean="0">
                          <a:effectLst/>
                          <a:latin typeface="Comic Sans MS" panose="030F0702030302020204" pitchFamily="66" charset="0"/>
                        </a:rPr>
                        <a:t>Құстар</a:t>
                      </a:r>
                      <a:r>
                        <a:rPr lang="ru-RU" sz="1600" b="0" dirty="0" smtClean="0"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– </a:t>
                      </a:r>
                      <a:r>
                        <a:rPr lang="ru-RU" sz="1600" b="0" dirty="0" smtClean="0">
                          <a:effectLst/>
                          <a:latin typeface="Comic Sans MS" panose="030F0702030302020204" pitchFamily="66" charset="0"/>
                        </a:rPr>
                        <a:t>239 </a:t>
                      </a:r>
                      <a:r>
                        <a:rPr lang="ru-RU" sz="1600" b="0" dirty="0" err="1" smtClean="0">
                          <a:effectLst/>
                          <a:latin typeface="Comic Sans MS" panose="030F0702030302020204" pitchFamily="66" charset="0"/>
                        </a:rPr>
                        <a:t>Жануарлар</a:t>
                      </a:r>
                      <a:r>
                        <a:rPr lang="ru-RU" sz="1600" b="0" dirty="0" smtClean="0">
                          <a:effectLst/>
                          <a:latin typeface="Comic Sans MS" panose="030F0702030302020204" pitchFamily="66" charset="0"/>
                        </a:rPr>
                        <a:t> - 51 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(</a:t>
                      </a:r>
                      <a:r>
                        <a:rPr lang="ru-RU" sz="1600" b="0" dirty="0" err="1" smtClean="0">
                          <a:effectLst/>
                          <a:latin typeface="Comic Sans MS" panose="030F0702030302020204" pitchFamily="66" charset="0"/>
                        </a:rPr>
                        <a:t>бұғы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1600" b="0" dirty="0" err="1">
                          <a:effectLst/>
                          <a:latin typeface="Comic Sans MS" panose="030F0702030302020204" pitchFamily="66" charset="0"/>
                        </a:rPr>
                        <a:t>қарақұйрық</a:t>
                      </a:r>
                      <a:r>
                        <a:rPr lang="ru-RU" sz="1600" b="0" dirty="0">
                          <a:effectLst/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1600" b="0" dirty="0" smtClean="0">
                          <a:effectLst/>
                          <a:latin typeface="Comic Sans MS" panose="030F0702030302020204" pitchFamily="66" charset="0"/>
                        </a:rPr>
                        <a:t>марал, </a:t>
                      </a:r>
                      <a:r>
                        <a:rPr lang="ru-RU" sz="1600" b="0" dirty="0" err="1" smtClean="0">
                          <a:effectLst/>
                          <a:latin typeface="Comic Sans MS" panose="030F0702030302020204" pitchFamily="66" charset="0"/>
                        </a:rPr>
                        <a:t>борсықтар</a:t>
                      </a:r>
                      <a:r>
                        <a:rPr lang="ru-RU" sz="1600" b="0" dirty="0" smtClean="0">
                          <a:effectLst/>
                          <a:latin typeface="Comic Sans MS" panose="030F0702030302020204" pitchFamily="66" charset="0"/>
                        </a:rPr>
                        <a:t>, </a:t>
                      </a:r>
                      <a:r>
                        <a:rPr lang="ru-RU" sz="1600" b="0" dirty="0" err="1" smtClean="0">
                          <a:effectLst/>
                          <a:latin typeface="Comic Sans MS" panose="030F0702030302020204" pitchFamily="66" charset="0"/>
                        </a:rPr>
                        <a:t>рептилиялар</a:t>
                      </a:r>
                      <a:r>
                        <a:rPr lang="ru-RU" sz="1600" b="0" dirty="0" smtClean="0"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  <a:endParaRPr lang="ru-RU" sz="1600" b="0" baseline="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 descr="Aksu Jabagly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704" y="2318487"/>
            <a:ext cx="2025055" cy="1567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u.jimdo.com/www60/o/seadc63e4d1118f67/img/iaced30714fb9545e/1366723641/thumb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704" y="3873254"/>
            <a:ext cx="2025055" cy="1907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95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Уголки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Уголки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342</TotalTime>
  <Words>1879</Words>
  <Application>Microsoft Office PowerPoint</Application>
  <PresentationFormat>Широкоэкранный</PresentationFormat>
  <Paragraphs>218</Paragraphs>
  <Slides>36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MS Gothic</vt:lpstr>
      <vt:lpstr>Arial</vt:lpstr>
      <vt:lpstr>Calibri</vt:lpstr>
      <vt:lpstr>Comic Sans MS</vt:lpstr>
      <vt:lpstr>Franklin Gothic Book</vt:lpstr>
      <vt:lpstr>Times New Roman</vt:lpstr>
      <vt:lpstr>Wingdings</vt:lpstr>
      <vt:lpstr>Уголки</vt:lpstr>
      <vt:lpstr>Презентация PowerPoint</vt:lpstr>
      <vt:lpstr>Презентация PowerPoint</vt:lpstr>
      <vt:lpstr>Презентация PowerPoint</vt:lpstr>
      <vt:lpstr>Презентация PowerPoint</vt:lpstr>
      <vt:lpstr>Қорық дегеніміз -  </vt:lpstr>
      <vt:lpstr>Ерекше қорғалатын табиғи аймақ </vt:lpstr>
      <vt:lpstr>Презентация PowerPoint</vt:lpstr>
      <vt:lpstr>Презентация PowerPoint</vt:lpstr>
      <vt:lpstr> Ақсу-Жабағылы қорығы </vt:lpstr>
      <vt:lpstr>Наурызым қорығы </vt:lpstr>
      <vt:lpstr>  Алматы қорығы </vt:lpstr>
      <vt:lpstr>  Барсакелмес қорығы </vt:lpstr>
      <vt:lpstr> Қорғалжын қорығы </vt:lpstr>
      <vt:lpstr>Маркакөл қорығы </vt:lpstr>
      <vt:lpstr>  Үстірт қорығы</vt:lpstr>
      <vt:lpstr>  Батыс – Алтай қорығы </vt:lpstr>
      <vt:lpstr>  Алакөл қорығы </vt:lpstr>
      <vt:lpstr>  Қаратау қорығы</vt:lpstr>
      <vt:lpstr>Ұлттық табиғи парктер - </vt:lpstr>
      <vt:lpstr>Ұлттық парк</vt:lpstr>
      <vt:lpstr>Ұлттық парк</vt:lpstr>
      <vt:lpstr>Ұлттық парк</vt:lpstr>
      <vt:lpstr>Ұлттық парк</vt:lpstr>
      <vt:lpstr>Ұлттық парк </vt:lpstr>
      <vt:lpstr>Презентация PowerPoint</vt:lpstr>
      <vt:lpstr>Презентация PowerPoint</vt:lpstr>
      <vt:lpstr>Презентация PowerPoint</vt:lpstr>
      <vt:lpstr> Алматинский заказник</vt:lpstr>
      <vt:lpstr> Зерендинский заказник</vt:lpstr>
      <vt:lpstr> Рахмановские ключи</vt:lpstr>
      <vt:lpstr> Прибалхашский заказник</vt:lpstr>
      <vt:lpstr>Табиғи резерваттар  -  табиғат қорғау және ғылыми мекеме мәртебесі бар ерекше қорғалатын табиғи аумақтар.  Табиғи кешендердің биоалуантүрлілігін қорғауға, қалпына келтіруге және сақтауға арналған.</vt:lpstr>
      <vt:lpstr>Табиғат ескерткіштері - бұл ғылыми, табиғи-тарихи, ағартушылық, мәдени-эстетикалық маңызы бар бірегей табиғи объектілер.  Табиғат ескерткішінің ауданы 2 га аспауы керек.</vt:lpstr>
      <vt:lpstr>Презентация PowerPoint</vt:lpstr>
      <vt:lpstr>Әдебиеттер және ресурстар: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Tolganay Ryskali</dc:creator>
  <cp:lastModifiedBy>Lenovo</cp:lastModifiedBy>
  <cp:revision>37</cp:revision>
  <dcterms:created xsi:type="dcterms:W3CDTF">2025-11-01T16:53:23Z</dcterms:created>
  <dcterms:modified xsi:type="dcterms:W3CDTF">2025-11-07T07:16:05Z</dcterms:modified>
</cp:coreProperties>
</file>